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5143500" cx="9144000"/>
  <p:notesSz cx="6858000" cy="9144000"/>
  <p:embeddedFontLst>
    <p:embeddedFont>
      <p:font typeface="Roboto"/>
      <p:regular r:id="rId45"/>
      <p:bold r:id="rId46"/>
      <p:italic r:id="rId47"/>
      <p:boldItalic r:id="rId48"/>
    </p:embeddedFont>
    <p:embeddedFont>
      <p:font typeface="Nunito"/>
      <p:regular r:id="rId49"/>
      <p:bold r:id="rId50"/>
      <p:italic r:id="rId51"/>
      <p:boldItalic r:id="rId52"/>
    </p:embeddedFont>
    <p:embeddedFont>
      <p:font typeface="Lato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Roboto-bold.fntdata"/><Relationship Id="rId45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-boldItalic.fntdata"/><Relationship Id="rId47" Type="http://schemas.openxmlformats.org/officeDocument/2006/relationships/font" Target="fonts/Roboto-italic.fntdata"/><Relationship Id="rId49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Nunito-italic.fntdata"/><Relationship Id="rId50" Type="http://schemas.openxmlformats.org/officeDocument/2006/relationships/font" Target="fonts/Nunito-bold.fntdata"/><Relationship Id="rId53" Type="http://schemas.openxmlformats.org/officeDocument/2006/relationships/font" Target="fonts/Lato-regular.fntdata"/><Relationship Id="rId52" Type="http://schemas.openxmlformats.org/officeDocument/2006/relationships/font" Target="fonts/Nunito-boldItalic.fntdata"/><Relationship Id="rId11" Type="http://schemas.openxmlformats.org/officeDocument/2006/relationships/slide" Target="slides/slide6.xml"/><Relationship Id="rId55" Type="http://schemas.openxmlformats.org/officeDocument/2006/relationships/font" Target="fonts/Lato-italic.fntdata"/><Relationship Id="rId10" Type="http://schemas.openxmlformats.org/officeDocument/2006/relationships/slide" Target="slides/slide5.xml"/><Relationship Id="rId54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56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231482946c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231482946c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231482946c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231482946c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231482946c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231482946c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31482946c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231482946c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231482946c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231482946c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231482946c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231482946c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231482946c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231482946c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231482946c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231482946c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231482946c_0_8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231482946c_0_8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231482946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231482946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23148294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23148294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231482946c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231482946c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231482946c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231482946c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231482946c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231482946c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231482946c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231482946c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231482946c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231482946c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231482946c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231482946c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231482946c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231482946c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231482946c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231482946c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231482946c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231482946c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2231482946c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2231482946c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231482946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231482946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231482946c_0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2231482946c_0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2231482946c_0_6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2231482946c_0_6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2231482946c_0_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2231482946c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231482946c_0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231482946c_0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2231482946c_0_7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2231482946c_0_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2231482946c_0_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2231482946c_0_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2231482946c_0_8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2231482946c_0_8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231482946c_0_8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2231482946c_0_8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231482946c_0_8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2231482946c_0_8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2432309892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2432309892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31482946c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231482946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231482946c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231482946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231482946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231482946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231482946c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231482946c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231482946c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231482946c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231482946c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231482946c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1" Type="http://schemas.openxmlformats.org/officeDocument/2006/relationships/image" Target="../media/image8.png"/><Relationship Id="rId10" Type="http://schemas.openxmlformats.org/officeDocument/2006/relationships/image" Target="../media/image9.png"/><Relationship Id="rId13" Type="http://schemas.openxmlformats.org/officeDocument/2006/relationships/image" Target="../media/image3.png"/><Relationship Id="rId1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9" Type="http://schemas.openxmlformats.org/officeDocument/2006/relationships/image" Target="../media/image11.png"/><Relationship Id="rId1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6.png"/><Relationship Id="rId7" Type="http://schemas.openxmlformats.org/officeDocument/2006/relationships/image" Target="../media/image5.png"/><Relationship Id="rId8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3" Type="http://schemas.openxmlformats.org/officeDocument/2006/relationships/image" Target="../media/image8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0.png"/><Relationship Id="rId1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15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3" Type="http://schemas.openxmlformats.org/officeDocument/2006/relationships/image" Target="../media/image8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0.png"/><Relationship Id="rId1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15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3" Type="http://schemas.openxmlformats.org/officeDocument/2006/relationships/image" Target="../media/image8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0.png"/><Relationship Id="rId1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15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3" Type="http://schemas.openxmlformats.org/officeDocument/2006/relationships/image" Target="../media/image8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0.png"/><Relationship Id="rId1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15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3" Type="http://schemas.openxmlformats.org/officeDocument/2006/relationships/image" Target="../media/image8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0.png"/><Relationship Id="rId1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15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3" Type="http://schemas.openxmlformats.org/officeDocument/2006/relationships/image" Target="../media/image8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0.png"/><Relationship Id="rId1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15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3" Type="http://schemas.openxmlformats.org/officeDocument/2006/relationships/image" Target="../media/image8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0.png"/><Relationship Id="rId1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15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image" Target="../media/image12.png"/><Relationship Id="rId10" Type="http://schemas.openxmlformats.org/officeDocument/2006/relationships/image" Target="../media/image11.png"/><Relationship Id="rId13" Type="http://schemas.openxmlformats.org/officeDocument/2006/relationships/image" Target="../media/image8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10.png"/><Relationship Id="rId1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15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3" Type="http://schemas.openxmlformats.org/officeDocument/2006/relationships/image" Target="../media/image9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9" Type="http://schemas.openxmlformats.org/officeDocument/2006/relationships/image" Target="../media/image5.png"/><Relationship Id="rId15" Type="http://schemas.openxmlformats.org/officeDocument/2006/relationships/image" Target="../media/image13.png"/><Relationship Id="rId14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15.png"/><Relationship Id="rId8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3" Type="http://schemas.openxmlformats.org/officeDocument/2006/relationships/image" Target="../media/image9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9" Type="http://schemas.openxmlformats.org/officeDocument/2006/relationships/image" Target="../media/image5.png"/><Relationship Id="rId15" Type="http://schemas.openxmlformats.org/officeDocument/2006/relationships/image" Target="../media/image13.png"/><Relationship Id="rId14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15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FF"/>
                </a:solidFill>
              </a:rPr>
              <a:t>Clustering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Amal Joseph</a:t>
            </a:r>
            <a:endParaRPr b="1" i="1"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Machine Learning Engineer @ Arcesium</a:t>
            </a:r>
            <a:endParaRPr b="1" i="1"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Based on types of items!</a:t>
            </a: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3288" y="2758500"/>
            <a:ext cx="1074150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1124" y="1490310"/>
            <a:ext cx="1074150" cy="906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7637" y="2630050"/>
            <a:ext cx="901125" cy="9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87424" y="1460938"/>
            <a:ext cx="860025" cy="9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51550" y="266197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07625" y="3803951"/>
            <a:ext cx="860026" cy="8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3163285" y="3919549"/>
            <a:ext cx="1074164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7416977" y="1145293"/>
            <a:ext cx="1301323" cy="1306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489012" y="2630049"/>
            <a:ext cx="1157262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688750" y="3791250"/>
            <a:ext cx="860025" cy="114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82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58275" y="2417425"/>
            <a:ext cx="1301325" cy="130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 txBox="1"/>
          <p:nvPr/>
        </p:nvSpPr>
        <p:spPr>
          <a:xfrm>
            <a:off x="512550" y="3595538"/>
            <a:ext cx="15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Electronics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47" name="Google Shape;147;p22"/>
          <p:cNvSpPr/>
          <p:nvPr/>
        </p:nvSpPr>
        <p:spPr>
          <a:xfrm>
            <a:off x="106675" y="1352175"/>
            <a:ext cx="1923600" cy="29658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/>
          <p:nvPr/>
        </p:nvSpPr>
        <p:spPr>
          <a:xfrm>
            <a:off x="106675" y="1352175"/>
            <a:ext cx="1923600" cy="29658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Based on types of items!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8213" y="1441200"/>
            <a:ext cx="1074150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6749" y="1302985"/>
            <a:ext cx="1074150" cy="906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87887" y="3826387"/>
            <a:ext cx="901125" cy="9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7424" y="1460938"/>
            <a:ext cx="860025" cy="9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63275" y="241742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07625" y="3803951"/>
            <a:ext cx="860026" cy="8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3163285" y="3919549"/>
            <a:ext cx="1074164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58275" y="2417425"/>
            <a:ext cx="1301325" cy="13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flipH="1">
            <a:off x="6166777" y="2209918"/>
            <a:ext cx="1301323" cy="1306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475200" y="2418774"/>
            <a:ext cx="1157262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3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688750" y="3791250"/>
            <a:ext cx="860025" cy="1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3"/>
          <p:cNvSpPr txBox="1"/>
          <p:nvPr/>
        </p:nvSpPr>
        <p:spPr>
          <a:xfrm>
            <a:off x="512550" y="3595538"/>
            <a:ext cx="15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Electronics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67" name="Google Shape;167;p23"/>
          <p:cNvSpPr/>
          <p:nvPr/>
        </p:nvSpPr>
        <p:spPr>
          <a:xfrm>
            <a:off x="2609879" y="1091340"/>
            <a:ext cx="4972225" cy="4018250"/>
          </a:xfrm>
          <a:custGeom>
            <a:rect b="b" l="l" r="r" t="t"/>
            <a:pathLst>
              <a:path extrusionOk="0" h="160730" w="198889">
                <a:moveTo>
                  <a:pt x="23815" y="5882"/>
                </a:moveTo>
                <a:cubicBezTo>
                  <a:pt x="38905" y="5466"/>
                  <a:pt x="99888" y="-4941"/>
                  <a:pt x="119036" y="3072"/>
                </a:cubicBezTo>
                <a:cubicBezTo>
                  <a:pt x="138184" y="11085"/>
                  <a:pt x="126737" y="45428"/>
                  <a:pt x="138705" y="53961"/>
                </a:cubicBezTo>
                <a:cubicBezTo>
                  <a:pt x="150673" y="62495"/>
                  <a:pt x="181736" y="46780"/>
                  <a:pt x="190842" y="54273"/>
                </a:cubicBezTo>
                <a:cubicBezTo>
                  <a:pt x="199948" y="61766"/>
                  <a:pt x="201978" y="90228"/>
                  <a:pt x="193340" y="98917"/>
                </a:cubicBezTo>
                <a:cubicBezTo>
                  <a:pt x="184703" y="107607"/>
                  <a:pt x="149320" y="97252"/>
                  <a:pt x="139017" y="106410"/>
                </a:cubicBezTo>
                <a:cubicBezTo>
                  <a:pt x="128714" y="115568"/>
                  <a:pt x="140734" y="145904"/>
                  <a:pt x="131524" y="153865"/>
                </a:cubicBezTo>
                <a:cubicBezTo>
                  <a:pt x="122314" y="161826"/>
                  <a:pt x="93800" y="163907"/>
                  <a:pt x="83758" y="154177"/>
                </a:cubicBezTo>
                <a:cubicBezTo>
                  <a:pt x="73716" y="144447"/>
                  <a:pt x="83966" y="106046"/>
                  <a:pt x="71270" y="95483"/>
                </a:cubicBezTo>
                <a:cubicBezTo>
                  <a:pt x="58574" y="84920"/>
                  <a:pt x="18872" y="103860"/>
                  <a:pt x="7581" y="90800"/>
                </a:cubicBezTo>
                <a:cubicBezTo>
                  <a:pt x="-3710" y="77740"/>
                  <a:pt x="36" y="31326"/>
                  <a:pt x="3522" y="17121"/>
                </a:cubicBezTo>
                <a:cubicBezTo>
                  <a:pt x="7008" y="2916"/>
                  <a:pt x="25116" y="7443"/>
                  <a:pt x="28498" y="5570"/>
                </a:cubicBezTo>
                <a:cubicBezTo>
                  <a:pt x="31880" y="3697"/>
                  <a:pt x="8725" y="6298"/>
                  <a:pt x="23815" y="5882"/>
                </a:cubicBezTo>
                <a:close/>
              </a:path>
            </a:pathLst>
          </a:cu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Google Shape;168;p23"/>
          <p:cNvSpPr txBox="1"/>
          <p:nvPr/>
        </p:nvSpPr>
        <p:spPr>
          <a:xfrm>
            <a:off x="5008350" y="3290738"/>
            <a:ext cx="15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Food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/>
          <p:nvPr/>
        </p:nvSpPr>
        <p:spPr>
          <a:xfrm>
            <a:off x="106675" y="1352175"/>
            <a:ext cx="1923600" cy="29658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Based on types of items!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8213" y="1441200"/>
            <a:ext cx="1074150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6749" y="1302985"/>
            <a:ext cx="1074150" cy="906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87887" y="3826387"/>
            <a:ext cx="901125" cy="9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7424" y="1460938"/>
            <a:ext cx="860025" cy="9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63275" y="241742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730875" y="3595551"/>
            <a:ext cx="860026" cy="8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7581685" y="1525049"/>
            <a:ext cx="1074164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58275" y="2417425"/>
            <a:ext cx="1301325" cy="13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flipH="1">
            <a:off x="2909739" y="3254693"/>
            <a:ext cx="1301323" cy="1306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475200" y="2418774"/>
            <a:ext cx="1157262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4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688750" y="3791250"/>
            <a:ext cx="860025" cy="1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/>
          <p:nvPr/>
        </p:nvSpPr>
        <p:spPr>
          <a:xfrm>
            <a:off x="512550" y="3595538"/>
            <a:ext cx="15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Electronics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3895050" y="3595538"/>
            <a:ext cx="15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Food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89" name="Google Shape;189;p24"/>
          <p:cNvSpPr/>
          <p:nvPr/>
        </p:nvSpPr>
        <p:spPr>
          <a:xfrm>
            <a:off x="2416050" y="910575"/>
            <a:ext cx="3771300" cy="42327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/>
          <p:nvPr/>
        </p:nvSpPr>
        <p:spPr>
          <a:xfrm>
            <a:off x="2416050" y="910575"/>
            <a:ext cx="3771300" cy="42327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5"/>
          <p:cNvSpPr/>
          <p:nvPr/>
        </p:nvSpPr>
        <p:spPr>
          <a:xfrm>
            <a:off x="6573125" y="1667675"/>
            <a:ext cx="2634000" cy="3520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5"/>
          <p:cNvSpPr/>
          <p:nvPr/>
        </p:nvSpPr>
        <p:spPr>
          <a:xfrm>
            <a:off x="106675" y="1352175"/>
            <a:ext cx="1923600" cy="29658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Based on types of items!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8213" y="1441200"/>
            <a:ext cx="1074150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6749" y="1302985"/>
            <a:ext cx="1074150" cy="906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92687" y="3445387"/>
            <a:ext cx="901125" cy="9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97024" y="2375338"/>
            <a:ext cx="860025" cy="9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63275" y="241742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730875" y="3595551"/>
            <a:ext cx="860026" cy="8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7962685" y="2744249"/>
            <a:ext cx="1074164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58275" y="2417425"/>
            <a:ext cx="1301325" cy="13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flipH="1">
            <a:off x="2909739" y="3254693"/>
            <a:ext cx="1301323" cy="1306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5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4475200" y="2418774"/>
            <a:ext cx="1157262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841150" y="3715050"/>
            <a:ext cx="860025" cy="1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5"/>
          <p:cNvSpPr txBox="1"/>
          <p:nvPr/>
        </p:nvSpPr>
        <p:spPr>
          <a:xfrm>
            <a:off x="512550" y="3595538"/>
            <a:ext cx="15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Electronics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211" name="Google Shape;211;p25"/>
          <p:cNvSpPr txBox="1"/>
          <p:nvPr/>
        </p:nvSpPr>
        <p:spPr>
          <a:xfrm>
            <a:off x="3895050" y="3595538"/>
            <a:ext cx="15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Food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212" name="Google Shape;212;p25"/>
          <p:cNvSpPr txBox="1"/>
          <p:nvPr/>
        </p:nvSpPr>
        <p:spPr>
          <a:xfrm>
            <a:off x="7400250" y="1919138"/>
            <a:ext cx="159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Cloths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this the right cluster?</a:t>
            </a:r>
            <a:endParaRPr/>
          </a:p>
        </p:txBody>
      </p:sp>
      <p:pic>
        <p:nvPicPr>
          <p:cNvPr id="218" name="Google Shape;21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9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3288" y="2758500"/>
            <a:ext cx="1074150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1124" y="1490310"/>
            <a:ext cx="1074150" cy="906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7637" y="2630050"/>
            <a:ext cx="901125" cy="9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7424" y="1460938"/>
            <a:ext cx="860025" cy="9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51550" y="266197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07625" y="3803951"/>
            <a:ext cx="860026" cy="8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3163285" y="3919549"/>
            <a:ext cx="1074164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173275" y="3636625"/>
            <a:ext cx="1301325" cy="13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flipH="1">
            <a:off x="7416977" y="1145293"/>
            <a:ext cx="1301323" cy="1306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6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489012" y="2630049"/>
            <a:ext cx="1157262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6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688750" y="3791250"/>
            <a:ext cx="860025" cy="11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this the right cluster?</a:t>
            </a:r>
            <a:endParaRPr/>
          </a:p>
        </p:txBody>
      </p:sp>
      <p:pic>
        <p:nvPicPr>
          <p:cNvPr id="235" name="Google Shape;23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9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3288" y="2758500"/>
            <a:ext cx="1074150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1124" y="1490310"/>
            <a:ext cx="1074150" cy="906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7637" y="2630050"/>
            <a:ext cx="901125" cy="9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7424" y="1460938"/>
            <a:ext cx="860025" cy="9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51550" y="266197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07625" y="3803951"/>
            <a:ext cx="860026" cy="8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3163285" y="3919549"/>
            <a:ext cx="1074164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173275" y="3636625"/>
            <a:ext cx="1301325" cy="13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flipH="1">
            <a:off x="7416977" y="1145293"/>
            <a:ext cx="1301323" cy="1306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7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489012" y="2630049"/>
            <a:ext cx="1157262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7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688750" y="3791250"/>
            <a:ext cx="860025" cy="1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7"/>
          <p:cNvSpPr txBox="1"/>
          <p:nvPr/>
        </p:nvSpPr>
        <p:spPr>
          <a:xfrm>
            <a:off x="574975" y="1917425"/>
            <a:ext cx="1670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Are more clusters possible?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/>
          <p:nvPr/>
        </p:nvSpPr>
        <p:spPr>
          <a:xfrm>
            <a:off x="793500" y="1254000"/>
            <a:ext cx="4534800" cy="3668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this the right cluster?</a:t>
            </a:r>
            <a:endParaRPr/>
          </a:p>
        </p:txBody>
      </p:sp>
      <p:pic>
        <p:nvPicPr>
          <p:cNvPr id="254" name="Google Shape;2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7151" y="2502425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5888" y="2682300"/>
            <a:ext cx="1074150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1249" y="1634098"/>
            <a:ext cx="1074150" cy="906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21637" y="2401450"/>
            <a:ext cx="901125" cy="9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21624" y="1315588"/>
            <a:ext cx="860025" cy="9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165550" y="235717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697825" y="3727751"/>
            <a:ext cx="860026" cy="8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1334485" y="3614749"/>
            <a:ext cx="1074164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402325" y="2293425"/>
            <a:ext cx="1301325" cy="13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8"/>
          <p:cNvPicPr preferRelativeResize="0"/>
          <p:nvPr/>
        </p:nvPicPr>
        <p:blipFill rotWithShape="1">
          <a:blip r:embed="rId12">
            <a:alphaModFix/>
          </a:blip>
          <a:srcRect b="0" l="25384" r="27168" t="16121"/>
          <a:stretch/>
        </p:blipFill>
        <p:spPr>
          <a:xfrm flipH="1">
            <a:off x="3725926" y="3257850"/>
            <a:ext cx="617475" cy="109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8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3613387" y="1456161"/>
            <a:ext cx="1157262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8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335950" y="3638850"/>
            <a:ext cx="860025" cy="1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8"/>
          <p:cNvSpPr txBox="1"/>
          <p:nvPr/>
        </p:nvSpPr>
        <p:spPr>
          <a:xfrm>
            <a:off x="1238400" y="1363275"/>
            <a:ext cx="133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000FF"/>
                </a:solidFill>
              </a:rPr>
              <a:t>Inexpensive</a:t>
            </a:r>
            <a:endParaRPr b="1">
              <a:solidFill>
                <a:srgbClr val="0000FF"/>
              </a:solidFill>
            </a:endParaRPr>
          </a:p>
        </p:txBody>
      </p:sp>
      <p:sp>
        <p:nvSpPr>
          <p:cNvPr id="267" name="Google Shape;267;p28"/>
          <p:cNvSpPr/>
          <p:nvPr/>
        </p:nvSpPr>
        <p:spPr>
          <a:xfrm>
            <a:off x="6018625" y="1254000"/>
            <a:ext cx="2967300" cy="3668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8"/>
          <p:cNvSpPr txBox="1"/>
          <p:nvPr/>
        </p:nvSpPr>
        <p:spPr>
          <a:xfrm>
            <a:off x="6420000" y="1363275"/>
            <a:ext cx="133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000FF"/>
                </a:solidFill>
              </a:rPr>
              <a:t>Expensive</a:t>
            </a:r>
            <a:endParaRPr b="1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this the right cluster?</a:t>
            </a:r>
            <a:endParaRPr/>
          </a:p>
        </p:txBody>
      </p:sp>
      <p:pic>
        <p:nvPicPr>
          <p:cNvPr id="274" name="Google Shape;2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9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3288" y="2758500"/>
            <a:ext cx="1074150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1124" y="1490310"/>
            <a:ext cx="1074150" cy="906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7637" y="2630050"/>
            <a:ext cx="901125" cy="9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7424" y="1460938"/>
            <a:ext cx="860025" cy="9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51550" y="266197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07625" y="3803951"/>
            <a:ext cx="860026" cy="8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3163285" y="3919549"/>
            <a:ext cx="1074164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173275" y="3636625"/>
            <a:ext cx="1301325" cy="13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flipH="1">
            <a:off x="7416977" y="1145293"/>
            <a:ext cx="1301323" cy="1306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489012" y="2630049"/>
            <a:ext cx="1157262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9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688750" y="3791250"/>
            <a:ext cx="860025" cy="1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9"/>
          <p:cNvSpPr txBox="1"/>
          <p:nvPr/>
        </p:nvSpPr>
        <p:spPr>
          <a:xfrm>
            <a:off x="574975" y="1917425"/>
            <a:ext cx="16704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More clusters might be possible.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It maynot be evident for us now.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 this the right cluster?</a:t>
            </a:r>
            <a:endParaRPr/>
          </a:p>
        </p:txBody>
      </p:sp>
      <p:pic>
        <p:nvPicPr>
          <p:cNvPr id="292" name="Google Shape;2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9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3288" y="2758500"/>
            <a:ext cx="1074150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1124" y="1490310"/>
            <a:ext cx="1074150" cy="906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7637" y="2630050"/>
            <a:ext cx="901125" cy="9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7424" y="1460938"/>
            <a:ext cx="860025" cy="9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51550" y="266197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907625" y="3803951"/>
            <a:ext cx="860026" cy="8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3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3163285" y="3919549"/>
            <a:ext cx="1074164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173275" y="3636625"/>
            <a:ext cx="1301325" cy="13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flipH="1">
            <a:off x="7416977" y="1145293"/>
            <a:ext cx="1301323" cy="1306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489012" y="2630049"/>
            <a:ext cx="1157262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688750" y="3791250"/>
            <a:ext cx="860025" cy="11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0"/>
          <p:cNvSpPr txBox="1"/>
          <p:nvPr/>
        </p:nvSpPr>
        <p:spPr>
          <a:xfrm>
            <a:off x="574975" y="1917425"/>
            <a:ext cx="1670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More clusters might be possible.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It maynot be evident for us now.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0000"/>
                </a:solidFill>
              </a:rPr>
              <a:t>Here we could use ML to figure out underlying clusters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Clustering</a:t>
            </a:r>
            <a:endParaRPr/>
          </a:p>
        </p:txBody>
      </p:sp>
      <p:sp>
        <p:nvSpPr>
          <p:cNvPr id="310" name="Google Shape;31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1800"/>
              <a:buChar char="●"/>
            </a:pPr>
            <a:r>
              <a:rPr lang="en-GB">
                <a:solidFill>
                  <a:srgbClr val="555555"/>
                </a:solidFill>
                <a:highlight>
                  <a:srgbClr val="FFFFFF"/>
                </a:highlight>
              </a:rPr>
              <a:t>Cluster analysis, or clustering, is an </a:t>
            </a:r>
            <a:r>
              <a:rPr b="1" lang="en-GB">
                <a:solidFill>
                  <a:srgbClr val="555555"/>
                </a:solidFill>
                <a:highlight>
                  <a:srgbClr val="FFFFFF"/>
                </a:highlight>
              </a:rPr>
              <a:t>unsupervised machine learning</a:t>
            </a:r>
            <a:r>
              <a:rPr lang="en-GB">
                <a:solidFill>
                  <a:srgbClr val="555555"/>
                </a:solidFill>
                <a:highlight>
                  <a:srgbClr val="FFFFFF"/>
                </a:highlight>
              </a:rPr>
              <a:t> task.</a:t>
            </a:r>
            <a:endParaRPr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1800"/>
              <a:buChar char="●"/>
            </a:pPr>
            <a:r>
              <a:rPr lang="en-GB">
                <a:solidFill>
                  <a:srgbClr val="555555"/>
                </a:solidFill>
                <a:highlight>
                  <a:srgbClr val="FFFFFF"/>
                </a:highlight>
              </a:rPr>
              <a:t>It involves automatically discovering natural grouping in data.</a:t>
            </a:r>
            <a:endParaRPr>
              <a:solidFill>
                <a:srgbClr val="555555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1800"/>
              <a:buChar char="●"/>
            </a:pPr>
            <a:r>
              <a:rPr lang="en-GB">
                <a:solidFill>
                  <a:srgbClr val="555555"/>
                </a:solidFill>
                <a:highlight>
                  <a:srgbClr val="FFFFFF"/>
                </a:highlight>
              </a:rPr>
              <a:t>Unlike supervised learning (like predictive modeling), </a:t>
            </a:r>
            <a:r>
              <a:rPr b="1" lang="en-GB">
                <a:solidFill>
                  <a:srgbClr val="555555"/>
                </a:solidFill>
                <a:highlight>
                  <a:srgbClr val="FFFFFF"/>
                </a:highlight>
              </a:rPr>
              <a:t>clustering algorithms only interpret the input data and find natural groups or clusters in feature space.</a:t>
            </a:r>
            <a:endParaRPr b="1">
              <a:solidFill>
                <a:srgbClr val="555555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Introduction to Clustering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Clustering Examples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Understanding K-Means Clustering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Hands-on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Clustering Examples</a:t>
            </a:r>
            <a:endParaRPr/>
          </a:p>
        </p:txBody>
      </p:sp>
      <p:sp>
        <p:nvSpPr>
          <p:cNvPr id="316" name="Google Shape;31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Retail Marketing - Clustering customer group (high spenders/ low spenders)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Email Clusters</a:t>
            </a:r>
            <a:endParaRPr/>
          </a:p>
        </p:txBody>
      </p:sp>
      <p:pic>
        <p:nvPicPr>
          <p:cNvPr id="317" name="Google Shape;3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0350" y="2003849"/>
            <a:ext cx="7117301" cy="46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Clustering Examples</a:t>
            </a:r>
            <a:endParaRPr/>
          </a:p>
        </p:txBody>
      </p:sp>
      <p:sp>
        <p:nvSpPr>
          <p:cNvPr id="323" name="Google Shape;32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Retail Marketing - Clustering customer group (high spenders/ low spenders)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Email Clusters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Movie Streaming - Netflix can group similar movies and suggest them to users.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Health and wellness - Clustering patients to understand who needs immediate care.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Clustering</a:t>
            </a:r>
            <a:endParaRPr/>
          </a:p>
        </p:txBody>
      </p:sp>
      <p:sp>
        <p:nvSpPr>
          <p:cNvPr id="329" name="Google Shape;329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K-Means Clustering is an Unsupervised Learning algorithm, which groups the unlabeled dataset into different clusters. 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-GB" sz="12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Here K defines the number of </a:t>
            </a:r>
            <a:r>
              <a:rPr i="1" lang="en-GB" sz="12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predefined</a:t>
            </a:r>
            <a:r>
              <a:rPr i="1" lang="en-GB" sz="12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clusters that need to be created in the process, as if K=2, there will be two clusters, and for K=3, there will be three clusters, and so on.</a:t>
            </a:r>
            <a:endParaRPr i="1"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Clustering</a:t>
            </a:r>
            <a:endParaRPr/>
          </a:p>
        </p:txBody>
      </p:sp>
      <p:sp>
        <p:nvSpPr>
          <p:cNvPr id="335" name="Google Shape;335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Roboto"/>
              <a:buChar char="●"/>
            </a:pPr>
            <a:r>
              <a:rPr lang="en-GB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is a centroid-based algorithm, where each cluster is associated with a centroid. 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Roboto"/>
              <a:buChar char="●"/>
            </a:pPr>
            <a:r>
              <a:rPr lang="en-GB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main aim of this algorithm is to minimize the sum of distances between the data point and their corresponding clusters.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Roboto"/>
              <a:buChar char="●"/>
            </a:pPr>
            <a:r>
              <a:rPr lang="en-GB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algorithm takes the unlabeled dataset as input, divides the dataset into k-number of clusters, and repeats the process until it does not find the best clusters. The value of k should be predetermined in this algorithm.</a:t>
            </a:r>
            <a:endParaRPr b="1" i="1"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5800" y="1006575"/>
            <a:ext cx="6871350" cy="346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/>
          <p:nvPr/>
        </p:nvSpPr>
        <p:spPr>
          <a:xfrm>
            <a:off x="372275" y="1179250"/>
            <a:ext cx="4971900" cy="3723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in Action !!</a:t>
            </a:r>
            <a:endParaRPr/>
          </a:p>
        </p:txBody>
      </p:sp>
      <p:sp>
        <p:nvSpPr>
          <p:cNvPr id="347" name="Google Shape;347;p37"/>
          <p:cNvSpPr/>
          <p:nvPr/>
        </p:nvSpPr>
        <p:spPr>
          <a:xfrm>
            <a:off x="1058075" y="1636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7"/>
          <p:cNvSpPr/>
          <p:nvPr/>
        </p:nvSpPr>
        <p:spPr>
          <a:xfrm>
            <a:off x="1210475" y="2398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7"/>
          <p:cNvSpPr/>
          <p:nvPr/>
        </p:nvSpPr>
        <p:spPr>
          <a:xfrm>
            <a:off x="1439075" y="1865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7"/>
          <p:cNvSpPr/>
          <p:nvPr/>
        </p:nvSpPr>
        <p:spPr>
          <a:xfrm>
            <a:off x="2048675" y="2017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7"/>
          <p:cNvSpPr/>
          <p:nvPr/>
        </p:nvSpPr>
        <p:spPr>
          <a:xfrm>
            <a:off x="1667675" y="2246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7"/>
          <p:cNvSpPr/>
          <p:nvPr/>
        </p:nvSpPr>
        <p:spPr>
          <a:xfrm>
            <a:off x="1820075" y="2627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7"/>
          <p:cNvSpPr/>
          <p:nvPr/>
        </p:nvSpPr>
        <p:spPr>
          <a:xfrm>
            <a:off x="2201075" y="2474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7"/>
          <p:cNvSpPr/>
          <p:nvPr/>
        </p:nvSpPr>
        <p:spPr>
          <a:xfrm>
            <a:off x="1743875" y="1712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7"/>
          <p:cNvSpPr/>
          <p:nvPr/>
        </p:nvSpPr>
        <p:spPr>
          <a:xfrm>
            <a:off x="1134275" y="2855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7"/>
          <p:cNvSpPr/>
          <p:nvPr/>
        </p:nvSpPr>
        <p:spPr>
          <a:xfrm>
            <a:off x="1972475" y="3008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7"/>
          <p:cNvSpPr/>
          <p:nvPr/>
        </p:nvSpPr>
        <p:spPr>
          <a:xfrm>
            <a:off x="2582075" y="3236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7"/>
          <p:cNvSpPr/>
          <p:nvPr/>
        </p:nvSpPr>
        <p:spPr>
          <a:xfrm>
            <a:off x="28106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7"/>
          <p:cNvSpPr/>
          <p:nvPr/>
        </p:nvSpPr>
        <p:spPr>
          <a:xfrm>
            <a:off x="2886875" y="3541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7"/>
          <p:cNvSpPr/>
          <p:nvPr/>
        </p:nvSpPr>
        <p:spPr>
          <a:xfrm>
            <a:off x="3115475" y="3617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7"/>
          <p:cNvSpPr/>
          <p:nvPr/>
        </p:nvSpPr>
        <p:spPr>
          <a:xfrm>
            <a:off x="3191675" y="3389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7"/>
          <p:cNvSpPr/>
          <p:nvPr/>
        </p:nvSpPr>
        <p:spPr>
          <a:xfrm>
            <a:off x="3496475" y="3693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7"/>
          <p:cNvSpPr/>
          <p:nvPr/>
        </p:nvSpPr>
        <p:spPr>
          <a:xfrm>
            <a:off x="33440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7"/>
          <p:cNvSpPr/>
          <p:nvPr/>
        </p:nvSpPr>
        <p:spPr>
          <a:xfrm>
            <a:off x="2810675" y="4227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7"/>
          <p:cNvSpPr/>
          <p:nvPr/>
        </p:nvSpPr>
        <p:spPr>
          <a:xfrm>
            <a:off x="3420275" y="4379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7"/>
          <p:cNvSpPr/>
          <p:nvPr/>
        </p:nvSpPr>
        <p:spPr>
          <a:xfrm>
            <a:off x="36488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7"/>
          <p:cNvSpPr/>
          <p:nvPr/>
        </p:nvSpPr>
        <p:spPr>
          <a:xfrm>
            <a:off x="3877475" y="4303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7"/>
          <p:cNvSpPr/>
          <p:nvPr/>
        </p:nvSpPr>
        <p:spPr>
          <a:xfrm>
            <a:off x="4029875" y="3922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7"/>
          <p:cNvSpPr/>
          <p:nvPr/>
        </p:nvSpPr>
        <p:spPr>
          <a:xfrm>
            <a:off x="4410875" y="3465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7"/>
          <p:cNvSpPr/>
          <p:nvPr/>
        </p:nvSpPr>
        <p:spPr>
          <a:xfrm>
            <a:off x="4029875" y="3465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7"/>
          <p:cNvSpPr/>
          <p:nvPr/>
        </p:nvSpPr>
        <p:spPr>
          <a:xfrm>
            <a:off x="37250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7"/>
          <p:cNvSpPr/>
          <p:nvPr/>
        </p:nvSpPr>
        <p:spPr>
          <a:xfrm>
            <a:off x="2582075" y="2045288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8"/>
          <p:cNvSpPr/>
          <p:nvPr/>
        </p:nvSpPr>
        <p:spPr>
          <a:xfrm>
            <a:off x="372275" y="1179250"/>
            <a:ext cx="4971900" cy="3723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in Action !!</a:t>
            </a:r>
            <a:endParaRPr/>
          </a:p>
        </p:txBody>
      </p:sp>
      <p:sp>
        <p:nvSpPr>
          <p:cNvPr id="379" name="Google Shape;379;p38"/>
          <p:cNvSpPr/>
          <p:nvPr/>
        </p:nvSpPr>
        <p:spPr>
          <a:xfrm>
            <a:off x="1058075" y="1636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8"/>
          <p:cNvSpPr/>
          <p:nvPr/>
        </p:nvSpPr>
        <p:spPr>
          <a:xfrm>
            <a:off x="1210475" y="2398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8"/>
          <p:cNvSpPr/>
          <p:nvPr/>
        </p:nvSpPr>
        <p:spPr>
          <a:xfrm>
            <a:off x="1439075" y="1865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38"/>
          <p:cNvSpPr/>
          <p:nvPr/>
        </p:nvSpPr>
        <p:spPr>
          <a:xfrm>
            <a:off x="2048675" y="2017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38"/>
          <p:cNvSpPr/>
          <p:nvPr/>
        </p:nvSpPr>
        <p:spPr>
          <a:xfrm>
            <a:off x="1667675" y="2246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8"/>
          <p:cNvSpPr/>
          <p:nvPr/>
        </p:nvSpPr>
        <p:spPr>
          <a:xfrm>
            <a:off x="1820075" y="2627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8"/>
          <p:cNvSpPr/>
          <p:nvPr/>
        </p:nvSpPr>
        <p:spPr>
          <a:xfrm>
            <a:off x="2201075" y="2474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8"/>
          <p:cNvSpPr/>
          <p:nvPr/>
        </p:nvSpPr>
        <p:spPr>
          <a:xfrm>
            <a:off x="1743875" y="1712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8"/>
          <p:cNvSpPr/>
          <p:nvPr/>
        </p:nvSpPr>
        <p:spPr>
          <a:xfrm>
            <a:off x="1134275" y="2855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8"/>
          <p:cNvSpPr/>
          <p:nvPr/>
        </p:nvSpPr>
        <p:spPr>
          <a:xfrm>
            <a:off x="1972475" y="3008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8"/>
          <p:cNvSpPr/>
          <p:nvPr/>
        </p:nvSpPr>
        <p:spPr>
          <a:xfrm>
            <a:off x="2582075" y="3236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8"/>
          <p:cNvSpPr/>
          <p:nvPr/>
        </p:nvSpPr>
        <p:spPr>
          <a:xfrm>
            <a:off x="28106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8"/>
          <p:cNvSpPr/>
          <p:nvPr/>
        </p:nvSpPr>
        <p:spPr>
          <a:xfrm>
            <a:off x="2886875" y="3541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8"/>
          <p:cNvSpPr/>
          <p:nvPr/>
        </p:nvSpPr>
        <p:spPr>
          <a:xfrm>
            <a:off x="3115475" y="3617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8"/>
          <p:cNvSpPr/>
          <p:nvPr/>
        </p:nvSpPr>
        <p:spPr>
          <a:xfrm>
            <a:off x="3191675" y="3389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38"/>
          <p:cNvSpPr/>
          <p:nvPr/>
        </p:nvSpPr>
        <p:spPr>
          <a:xfrm>
            <a:off x="3496475" y="3693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8"/>
          <p:cNvSpPr/>
          <p:nvPr/>
        </p:nvSpPr>
        <p:spPr>
          <a:xfrm>
            <a:off x="33440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8"/>
          <p:cNvSpPr/>
          <p:nvPr/>
        </p:nvSpPr>
        <p:spPr>
          <a:xfrm>
            <a:off x="2810675" y="4227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8"/>
          <p:cNvSpPr/>
          <p:nvPr/>
        </p:nvSpPr>
        <p:spPr>
          <a:xfrm>
            <a:off x="3420275" y="4379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8"/>
          <p:cNvSpPr/>
          <p:nvPr/>
        </p:nvSpPr>
        <p:spPr>
          <a:xfrm>
            <a:off x="36488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8"/>
          <p:cNvSpPr/>
          <p:nvPr/>
        </p:nvSpPr>
        <p:spPr>
          <a:xfrm>
            <a:off x="3877475" y="4303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8"/>
          <p:cNvSpPr/>
          <p:nvPr/>
        </p:nvSpPr>
        <p:spPr>
          <a:xfrm>
            <a:off x="4029875" y="3922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8"/>
          <p:cNvSpPr/>
          <p:nvPr/>
        </p:nvSpPr>
        <p:spPr>
          <a:xfrm>
            <a:off x="4410875" y="3465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38"/>
          <p:cNvSpPr/>
          <p:nvPr/>
        </p:nvSpPr>
        <p:spPr>
          <a:xfrm>
            <a:off x="4029875" y="3465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8"/>
          <p:cNvSpPr/>
          <p:nvPr/>
        </p:nvSpPr>
        <p:spPr>
          <a:xfrm>
            <a:off x="37250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8"/>
          <p:cNvSpPr/>
          <p:nvPr/>
        </p:nvSpPr>
        <p:spPr>
          <a:xfrm>
            <a:off x="2582075" y="2045288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8"/>
          <p:cNvSpPr txBox="1"/>
          <p:nvPr/>
        </p:nvSpPr>
        <p:spPr>
          <a:xfrm>
            <a:off x="5788725" y="1168150"/>
            <a:ext cx="28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8"/>
          <p:cNvSpPr txBox="1"/>
          <p:nvPr/>
        </p:nvSpPr>
        <p:spPr>
          <a:xfrm>
            <a:off x="5788725" y="1179250"/>
            <a:ext cx="241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800">
                <a:solidFill>
                  <a:schemeClr val="dk1"/>
                </a:solidFill>
              </a:rPr>
              <a:t>Step 1</a:t>
            </a:r>
            <a:r>
              <a:rPr b="1" lang="en-GB">
                <a:solidFill>
                  <a:schemeClr val="dk1"/>
                </a:solidFill>
              </a:rPr>
              <a:t> -</a:t>
            </a:r>
            <a:r>
              <a:rPr b="1" lang="en-GB" sz="1200">
                <a:solidFill>
                  <a:schemeClr val="dk1"/>
                </a:solidFill>
              </a:rPr>
              <a:t> Decide </a:t>
            </a:r>
            <a:r>
              <a:rPr b="1" lang="en-GB" sz="1200">
                <a:solidFill>
                  <a:srgbClr val="FF0000"/>
                </a:solidFill>
              </a:rPr>
              <a:t>k</a:t>
            </a:r>
            <a:r>
              <a:rPr b="1" lang="en-GB" sz="1200">
                <a:solidFill>
                  <a:schemeClr val="dk1"/>
                </a:solidFill>
              </a:rPr>
              <a:t>, the number of clusters</a:t>
            </a:r>
            <a:endParaRPr b="1" sz="1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9"/>
          <p:cNvSpPr/>
          <p:nvPr/>
        </p:nvSpPr>
        <p:spPr>
          <a:xfrm>
            <a:off x="372275" y="1179250"/>
            <a:ext cx="4971900" cy="3723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in Action !!</a:t>
            </a:r>
            <a:endParaRPr/>
          </a:p>
        </p:txBody>
      </p:sp>
      <p:sp>
        <p:nvSpPr>
          <p:cNvPr id="413" name="Google Shape;413;p39"/>
          <p:cNvSpPr/>
          <p:nvPr/>
        </p:nvSpPr>
        <p:spPr>
          <a:xfrm>
            <a:off x="1058075" y="1636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9"/>
          <p:cNvSpPr/>
          <p:nvPr/>
        </p:nvSpPr>
        <p:spPr>
          <a:xfrm>
            <a:off x="1210475" y="2398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9"/>
          <p:cNvSpPr/>
          <p:nvPr/>
        </p:nvSpPr>
        <p:spPr>
          <a:xfrm>
            <a:off x="1439075" y="1865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9"/>
          <p:cNvSpPr/>
          <p:nvPr/>
        </p:nvSpPr>
        <p:spPr>
          <a:xfrm>
            <a:off x="2048675" y="2017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9"/>
          <p:cNvSpPr/>
          <p:nvPr/>
        </p:nvSpPr>
        <p:spPr>
          <a:xfrm>
            <a:off x="1667675" y="2246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9"/>
          <p:cNvSpPr/>
          <p:nvPr/>
        </p:nvSpPr>
        <p:spPr>
          <a:xfrm>
            <a:off x="1820075" y="2627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9"/>
          <p:cNvSpPr/>
          <p:nvPr/>
        </p:nvSpPr>
        <p:spPr>
          <a:xfrm>
            <a:off x="2201075" y="2474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9"/>
          <p:cNvSpPr/>
          <p:nvPr/>
        </p:nvSpPr>
        <p:spPr>
          <a:xfrm>
            <a:off x="1743875" y="1712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39"/>
          <p:cNvSpPr/>
          <p:nvPr/>
        </p:nvSpPr>
        <p:spPr>
          <a:xfrm>
            <a:off x="1134275" y="2855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9"/>
          <p:cNvSpPr/>
          <p:nvPr/>
        </p:nvSpPr>
        <p:spPr>
          <a:xfrm>
            <a:off x="1972475" y="3008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9"/>
          <p:cNvSpPr/>
          <p:nvPr/>
        </p:nvSpPr>
        <p:spPr>
          <a:xfrm>
            <a:off x="2582075" y="3236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9"/>
          <p:cNvSpPr/>
          <p:nvPr/>
        </p:nvSpPr>
        <p:spPr>
          <a:xfrm>
            <a:off x="28106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9"/>
          <p:cNvSpPr/>
          <p:nvPr/>
        </p:nvSpPr>
        <p:spPr>
          <a:xfrm>
            <a:off x="2886875" y="3541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9"/>
          <p:cNvSpPr/>
          <p:nvPr/>
        </p:nvSpPr>
        <p:spPr>
          <a:xfrm>
            <a:off x="3115475" y="3617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39"/>
          <p:cNvSpPr/>
          <p:nvPr/>
        </p:nvSpPr>
        <p:spPr>
          <a:xfrm>
            <a:off x="3191675" y="3389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9"/>
          <p:cNvSpPr/>
          <p:nvPr/>
        </p:nvSpPr>
        <p:spPr>
          <a:xfrm>
            <a:off x="3496475" y="3693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9"/>
          <p:cNvSpPr/>
          <p:nvPr/>
        </p:nvSpPr>
        <p:spPr>
          <a:xfrm>
            <a:off x="33440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9"/>
          <p:cNvSpPr/>
          <p:nvPr/>
        </p:nvSpPr>
        <p:spPr>
          <a:xfrm>
            <a:off x="2810675" y="4227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9"/>
          <p:cNvSpPr/>
          <p:nvPr/>
        </p:nvSpPr>
        <p:spPr>
          <a:xfrm>
            <a:off x="3420275" y="4379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9"/>
          <p:cNvSpPr/>
          <p:nvPr/>
        </p:nvSpPr>
        <p:spPr>
          <a:xfrm>
            <a:off x="36488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9"/>
          <p:cNvSpPr/>
          <p:nvPr/>
        </p:nvSpPr>
        <p:spPr>
          <a:xfrm>
            <a:off x="3877475" y="4303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9"/>
          <p:cNvSpPr/>
          <p:nvPr/>
        </p:nvSpPr>
        <p:spPr>
          <a:xfrm>
            <a:off x="4029875" y="3922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9"/>
          <p:cNvSpPr/>
          <p:nvPr/>
        </p:nvSpPr>
        <p:spPr>
          <a:xfrm>
            <a:off x="4410875" y="3465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9"/>
          <p:cNvSpPr/>
          <p:nvPr/>
        </p:nvSpPr>
        <p:spPr>
          <a:xfrm>
            <a:off x="4029875" y="3465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9"/>
          <p:cNvSpPr/>
          <p:nvPr/>
        </p:nvSpPr>
        <p:spPr>
          <a:xfrm>
            <a:off x="37250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9"/>
          <p:cNvSpPr/>
          <p:nvPr/>
        </p:nvSpPr>
        <p:spPr>
          <a:xfrm>
            <a:off x="2582075" y="2045288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9"/>
          <p:cNvSpPr txBox="1"/>
          <p:nvPr/>
        </p:nvSpPr>
        <p:spPr>
          <a:xfrm>
            <a:off x="5788725" y="1168150"/>
            <a:ext cx="28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9"/>
          <p:cNvSpPr txBox="1"/>
          <p:nvPr/>
        </p:nvSpPr>
        <p:spPr>
          <a:xfrm>
            <a:off x="5788725" y="1179250"/>
            <a:ext cx="24144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800">
                <a:solidFill>
                  <a:schemeClr val="dk1"/>
                </a:solidFill>
              </a:rPr>
              <a:t>Step 1</a:t>
            </a:r>
            <a:r>
              <a:rPr b="1" lang="en-GB">
                <a:solidFill>
                  <a:schemeClr val="dk1"/>
                </a:solidFill>
              </a:rPr>
              <a:t> - </a:t>
            </a:r>
            <a:r>
              <a:rPr b="1" lang="en-GB" sz="1200">
                <a:solidFill>
                  <a:schemeClr val="dk1"/>
                </a:solidFill>
              </a:rPr>
              <a:t>Decide </a:t>
            </a:r>
            <a:r>
              <a:rPr b="1" lang="en-GB" sz="1200">
                <a:solidFill>
                  <a:srgbClr val="FF0000"/>
                </a:solidFill>
              </a:rPr>
              <a:t>k</a:t>
            </a:r>
            <a:r>
              <a:rPr b="1" lang="en-GB" sz="1200">
                <a:solidFill>
                  <a:schemeClr val="dk1"/>
                </a:solidFill>
              </a:rPr>
              <a:t>, the number of clusters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</a:rPr>
              <a:t>K = 2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000"/>
              <a:t>(2 clusters)</a:t>
            </a:r>
            <a:endParaRPr b="1" i="1" sz="1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0"/>
          <p:cNvSpPr/>
          <p:nvPr/>
        </p:nvSpPr>
        <p:spPr>
          <a:xfrm>
            <a:off x="372275" y="1179250"/>
            <a:ext cx="4971900" cy="3723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in Action !!</a:t>
            </a:r>
            <a:endParaRPr/>
          </a:p>
        </p:txBody>
      </p:sp>
      <p:sp>
        <p:nvSpPr>
          <p:cNvPr id="447" name="Google Shape;447;p40"/>
          <p:cNvSpPr/>
          <p:nvPr/>
        </p:nvSpPr>
        <p:spPr>
          <a:xfrm>
            <a:off x="1058075" y="1636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0"/>
          <p:cNvSpPr/>
          <p:nvPr/>
        </p:nvSpPr>
        <p:spPr>
          <a:xfrm>
            <a:off x="1210475" y="2398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0"/>
          <p:cNvSpPr/>
          <p:nvPr/>
        </p:nvSpPr>
        <p:spPr>
          <a:xfrm>
            <a:off x="1439075" y="1865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0"/>
          <p:cNvSpPr/>
          <p:nvPr/>
        </p:nvSpPr>
        <p:spPr>
          <a:xfrm>
            <a:off x="2048675" y="2017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40"/>
          <p:cNvSpPr/>
          <p:nvPr/>
        </p:nvSpPr>
        <p:spPr>
          <a:xfrm>
            <a:off x="1667675" y="2246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40"/>
          <p:cNvSpPr/>
          <p:nvPr/>
        </p:nvSpPr>
        <p:spPr>
          <a:xfrm>
            <a:off x="1820075" y="2627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0"/>
          <p:cNvSpPr/>
          <p:nvPr/>
        </p:nvSpPr>
        <p:spPr>
          <a:xfrm>
            <a:off x="2201075" y="2474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40"/>
          <p:cNvSpPr/>
          <p:nvPr/>
        </p:nvSpPr>
        <p:spPr>
          <a:xfrm>
            <a:off x="1743875" y="1712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0"/>
          <p:cNvSpPr/>
          <p:nvPr/>
        </p:nvSpPr>
        <p:spPr>
          <a:xfrm>
            <a:off x="1134275" y="2855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0"/>
          <p:cNvSpPr/>
          <p:nvPr/>
        </p:nvSpPr>
        <p:spPr>
          <a:xfrm>
            <a:off x="1972475" y="3008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0"/>
          <p:cNvSpPr/>
          <p:nvPr/>
        </p:nvSpPr>
        <p:spPr>
          <a:xfrm>
            <a:off x="2582075" y="3236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0"/>
          <p:cNvSpPr/>
          <p:nvPr/>
        </p:nvSpPr>
        <p:spPr>
          <a:xfrm>
            <a:off x="28106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0"/>
          <p:cNvSpPr/>
          <p:nvPr/>
        </p:nvSpPr>
        <p:spPr>
          <a:xfrm>
            <a:off x="2886875" y="3541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40"/>
          <p:cNvSpPr/>
          <p:nvPr/>
        </p:nvSpPr>
        <p:spPr>
          <a:xfrm>
            <a:off x="3115475" y="3617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40"/>
          <p:cNvSpPr/>
          <p:nvPr/>
        </p:nvSpPr>
        <p:spPr>
          <a:xfrm>
            <a:off x="3191675" y="3389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40"/>
          <p:cNvSpPr/>
          <p:nvPr/>
        </p:nvSpPr>
        <p:spPr>
          <a:xfrm>
            <a:off x="3496475" y="3693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40"/>
          <p:cNvSpPr/>
          <p:nvPr/>
        </p:nvSpPr>
        <p:spPr>
          <a:xfrm>
            <a:off x="33440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40"/>
          <p:cNvSpPr/>
          <p:nvPr/>
        </p:nvSpPr>
        <p:spPr>
          <a:xfrm>
            <a:off x="2810675" y="4227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0"/>
          <p:cNvSpPr/>
          <p:nvPr/>
        </p:nvSpPr>
        <p:spPr>
          <a:xfrm>
            <a:off x="3420275" y="4379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40"/>
          <p:cNvSpPr/>
          <p:nvPr/>
        </p:nvSpPr>
        <p:spPr>
          <a:xfrm>
            <a:off x="36488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40"/>
          <p:cNvSpPr/>
          <p:nvPr/>
        </p:nvSpPr>
        <p:spPr>
          <a:xfrm>
            <a:off x="3877475" y="4303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0"/>
          <p:cNvSpPr/>
          <p:nvPr/>
        </p:nvSpPr>
        <p:spPr>
          <a:xfrm>
            <a:off x="4029875" y="3922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0"/>
          <p:cNvSpPr/>
          <p:nvPr/>
        </p:nvSpPr>
        <p:spPr>
          <a:xfrm>
            <a:off x="4410875" y="3465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0"/>
          <p:cNvSpPr/>
          <p:nvPr/>
        </p:nvSpPr>
        <p:spPr>
          <a:xfrm>
            <a:off x="4029875" y="3465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40"/>
          <p:cNvSpPr/>
          <p:nvPr/>
        </p:nvSpPr>
        <p:spPr>
          <a:xfrm>
            <a:off x="37250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0"/>
          <p:cNvSpPr/>
          <p:nvPr/>
        </p:nvSpPr>
        <p:spPr>
          <a:xfrm>
            <a:off x="2582075" y="2045288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0"/>
          <p:cNvSpPr txBox="1"/>
          <p:nvPr/>
        </p:nvSpPr>
        <p:spPr>
          <a:xfrm>
            <a:off x="5788725" y="1168150"/>
            <a:ext cx="28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0"/>
          <p:cNvSpPr txBox="1"/>
          <p:nvPr/>
        </p:nvSpPr>
        <p:spPr>
          <a:xfrm>
            <a:off x="5788725" y="1179250"/>
            <a:ext cx="2414400" cy="21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</a:rPr>
              <a:t>Step 2</a:t>
            </a:r>
            <a:r>
              <a:rPr b="1" lang="en-GB">
                <a:solidFill>
                  <a:schemeClr val="dk1"/>
                </a:solidFill>
              </a:rPr>
              <a:t> - </a:t>
            </a:r>
            <a:r>
              <a:rPr b="1" lang="en-GB" sz="135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Select k random points from the data as centroids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</a:rPr>
              <a:t>K = 2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000"/>
              <a:t>(2 clusters)</a:t>
            </a:r>
            <a:endParaRPr b="1" i="1" sz="1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1"/>
          <p:cNvSpPr/>
          <p:nvPr/>
        </p:nvSpPr>
        <p:spPr>
          <a:xfrm>
            <a:off x="372275" y="1179250"/>
            <a:ext cx="4971900" cy="3723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in Action !!</a:t>
            </a:r>
            <a:endParaRPr/>
          </a:p>
        </p:txBody>
      </p:sp>
      <p:sp>
        <p:nvSpPr>
          <p:cNvPr id="481" name="Google Shape;481;p41"/>
          <p:cNvSpPr/>
          <p:nvPr/>
        </p:nvSpPr>
        <p:spPr>
          <a:xfrm>
            <a:off x="1058075" y="1636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41"/>
          <p:cNvSpPr/>
          <p:nvPr/>
        </p:nvSpPr>
        <p:spPr>
          <a:xfrm>
            <a:off x="1210475" y="2398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41"/>
          <p:cNvSpPr/>
          <p:nvPr/>
        </p:nvSpPr>
        <p:spPr>
          <a:xfrm>
            <a:off x="1439075" y="1865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1"/>
          <p:cNvSpPr/>
          <p:nvPr/>
        </p:nvSpPr>
        <p:spPr>
          <a:xfrm>
            <a:off x="2048675" y="2017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1"/>
          <p:cNvSpPr/>
          <p:nvPr/>
        </p:nvSpPr>
        <p:spPr>
          <a:xfrm>
            <a:off x="1667675" y="2246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41"/>
          <p:cNvSpPr/>
          <p:nvPr/>
        </p:nvSpPr>
        <p:spPr>
          <a:xfrm>
            <a:off x="1820075" y="2627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1"/>
          <p:cNvSpPr/>
          <p:nvPr/>
        </p:nvSpPr>
        <p:spPr>
          <a:xfrm>
            <a:off x="2201075" y="2474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1"/>
          <p:cNvSpPr/>
          <p:nvPr/>
        </p:nvSpPr>
        <p:spPr>
          <a:xfrm>
            <a:off x="1743875" y="1712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1"/>
          <p:cNvSpPr/>
          <p:nvPr/>
        </p:nvSpPr>
        <p:spPr>
          <a:xfrm>
            <a:off x="1134275" y="2855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1"/>
          <p:cNvSpPr/>
          <p:nvPr/>
        </p:nvSpPr>
        <p:spPr>
          <a:xfrm>
            <a:off x="1972475" y="3008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1"/>
          <p:cNvSpPr/>
          <p:nvPr/>
        </p:nvSpPr>
        <p:spPr>
          <a:xfrm>
            <a:off x="2582075" y="3236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1"/>
          <p:cNvSpPr/>
          <p:nvPr/>
        </p:nvSpPr>
        <p:spPr>
          <a:xfrm>
            <a:off x="28106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41"/>
          <p:cNvSpPr/>
          <p:nvPr/>
        </p:nvSpPr>
        <p:spPr>
          <a:xfrm>
            <a:off x="2886875" y="3541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1"/>
          <p:cNvSpPr/>
          <p:nvPr/>
        </p:nvSpPr>
        <p:spPr>
          <a:xfrm>
            <a:off x="3115475" y="3617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1"/>
          <p:cNvSpPr/>
          <p:nvPr/>
        </p:nvSpPr>
        <p:spPr>
          <a:xfrm>
            <a:off x="3191675" y="3389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41"/>
          <p:cNvSpPr/>
          <p:nvPr/>
        </p:nvSpPr>
        <p:spPr>
          <a:xfrm>
            <a:off x="3496475" y="3693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41"/>
          <p:cNvSpPr/>
          <p:nvPr/>
        </p:nvSpPr>
        <p:spPr>
          <a:xfrm>
            <a:off x="33440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41"/>
          <p:cNvSpPr/>
          <p:nvPr/>
        </p:nvSpPr>
        <p:spPr>
          <a:xfrm>
            <a:off x="2810675" y="4227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41"/>
          <p:cNvSpPr/>
          <p:nvPr/>
        </p:nvSpPr>
        <p:spPr>
          <a:xfrm>
            <a:off x="3420275" y="4379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41"/>
          <p:cNvSpPr/>
          <p:nvPr/>
        </p:nvSpPr>
        <p:spPr>
          <a:xfrm>
            <a:off x="36488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41"/>
          <p:cNvSpPr/>
          <p:nvPr/>
        </p:nvSpPr>
        <p:spPr>
          <a:xfrm>
            <a:off x="3877475" y="4303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41"/>
          <p:cNvSpPr/>
          <p:nvPr/>
        </p:nvSpPr>
        <p:spPr>
          <a:xfrm>
            <a:off x="4029875" y="3922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1"/>
          <p:cNvSpPr/>
          <p:nvPr/>
        </p:nvSpPr>
        <p:spPr>
          <a:xfrm>
            <a:off x="4410875" y="3465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1"/>
          <p:cNvSpPr/>
          <p:nvPr/>
        </p:nvSpPr>
        <p:spPr>
          <a:xfrm>
            <a:off x="4029875" y="3465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1"/>
          <p:cNvSpPr/>
          <p:nvPr/>
        </p:nvSpPr>
        <p:spPr>
          <a:xfrm>
            <a:off x="37250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1"/>
          <p:cNvSpPr/>
          <p:nvPr/>
        </p:nvSpPr>
        <p:spPr>
          <a:xfrm>
            <a:off x="2582075" y="2045288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41"/>
          <p:cNvSpPr txBox="1"/>
          <p:nvPr/>
        </p:nvSpPr>
        <p:spPr>
          <a:xfrm>
            <a:off x="5788725" y="1168150"/>
            <a:ext cx="28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41"/>
          <p:cNvSpPr txBox="1"/>
          <p:nvPr/>
        </p:nvSpPr>
        <p:spPr>
          <a:xfrm>
            <a:off x="5788725" y="1179250"/>
            <a:ext cx="2414400" cy="21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</a:rPr>
              <a:t>Step 3</a:t>
            </a:r>
            <a:r>
              <a:rPr b="1" lang="en-GB">
                <a:solidFill>
                  <a:schemeClr val="dk1"/>
                </a:solidFill>
              </a:rPr>
              <a:t> - </a:t>
            </a:r>
            <a:r>
              <a:rPr b="1" lang="en-GB" sz="135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Assign all the points to the closest cluster centroid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</a:rPr>
              <a:t>K = 2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000"/>
              <a:t>(2 clusters)</a:t>
            </a:r>
            <a:endParaRPr b="1" i="1"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6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2"/>
          <p:cNvSpPr/>
          <p:nvPr/>
        </p:nvSpPr>
        <p:spPr>
          <a:xfrm>
            <a:off x="372275" y="1179250"/>
            <a:ext cx="4971900" cy="3723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in Action !!</a:t>
            </a:r>
            <a:endParaRPr/>
          </a:p>
        </p:txBody>
      </p:sp>
      <p:sp>
        <p:nvSpPr>
          <p:cNvPr id="515" name="Google Shape;515;p42"/>
          <p:cNvSpPr/>
          <p:nvPr/>
        </p:nvSpPr>
        <p:spPr>
          <a:xfrm>
            <a:off x="1058075" y="1636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2"/>
          <p:cNvSpPr/>
          <p:nvPr/>
        </p:nvSpPr>
        <p:spPr>
          <a:xfrm>
            <a:off x="1210475" y="2398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42"/>
          <p:cNvSpPr/>
          <p:nvPr/>
        </p:nvSpPr>
        <p:spPr>
          <a:xfrm>
            <a:off x="1439075" y="1865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42"/>
          <p:cNvSpPr/>
          <p:nvPr/>
        </p:nvSpPr>
        <p:spPr>
          <a:xfrm>
            <a:off x="2048675" y="2017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42"/>
          <p:cNvSpPr/>
          <p:nvPr/>
        </p:nvSpPr>
        <p:spPr>
          <a:xfrm>
            <a:off x="1667675" y="2246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42"/>
          <p:cNvSpPr/>
          <p:nvPr/>
        </p:nvSpPr>
        <p:spPr>
          <a:xfrm>
            <a:off x="1820075" y="2627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42"/>
          <p:cNvSpPr/>
          <p:nvPr/>
        </p:nvSpPr>
        <p:spPr>
          <a:xfrm>
            <a:off x="2201075" y="2474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42"/>
          <p:cNvSpPr/>
          <p:nvPr/>
        </p:nvSpPr>
        <p:spPr>
          <a:xfrm>
            <a:off x="1743875" y="1712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42"/>
          <p:cNvSpPr/>
          <p:nvPr/>
        </p:nvSpPr>
        <p:spPr>
          <a:xfrm>
            <a:off x="1134275" y="2855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42"/>
          <p:cNvSpPr/>
          <p:nvPr/>
        </p:nvSpPr>
        <p:spPr>
          <a:xfrm>
            <a:off x="1972475" y="3008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42"/>
          <p:cNvSpPr/>
          <p:nvPr/>
        </p:nvSpPr>
        <p:spPr>
          <a:xfrm>
            <a:off x="2582075" y="3236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42"/>
          <p:cNvSpPr/>
          <p:nvPr/>
        </p:nvSpPr>
        <p:spPr>
          <a:xfrm>
            <a:off x="28106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42"/>
          <p:cNvSpPr/>
          <p:nvPr/>
        </p:nvSpPr>
        <p:spPr>
          <a:xfrm>
            <a:off x="2886875" y="3541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42"/>
          <p:cNvSpPr/>
          <p:nvPr/>
        </p:nvSpPr>
        <p:spPr>
          <a:xfrm>
            <a:off x="3115475" y="3617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42"/>
          <p:cNvSpPr/>
          <p:nvPr/>
        </p:nvSpPr>
        <p:spPr>
          <a:xfrm>
            <a:off x="3191675" y="33890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42"/>
          <p:cNvSpPr/>
          <p:nvPr/>
        </p:nvSpPr>
        <p:spPr>
          <a:xfrm>
            <a:off x="3496475" y="3693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42"/>
          <p:cNvSpPr/>
          <p:nvPr/>
        </p:nvSpPr>
        <p:spPr>
          <a:xfrm>
            <a:off x="33440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42"/>
          <p:cNvSpPr/>
          <p:nvPr/>
        </p:nvSpPr>
        <p:spPr>
          <a:xfrm>
            <a:off x="2810675" y="4227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42"/>
          <p:cNvSpPr/>
          <p:nvPr/>
        </p:nvSpPr>
        <p:spPr>
          <a:xfrm>
            <a:off x="3420275" y="43796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42"/>
          <p:cNvSpPr/>
          <p:nvPr/>
        </p:nvSpPr>
        <p:spPr>
          <a:xfrm>
            <a:off x="3648875" y="40748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2"/>
          <p:cNvSpPr/>
          <p:nvPr/>
        </p:nvSpPr>
        <p:spPr>
          <a:xfrm>
            <a:off x="3877475" y="4303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42"/>
          <p:cNvSpPr/>
          <p:nvPr/>
        </p:nvSpPr>
        <p:spPr>
          <a:xfrm>
            <a:off x="4029875" y="3922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42"/>
          <p:cNvSpPr/>
          <p:nvPr/>
        </p:nvSpPr>
        <p:spPr>
          <a:xfrm>
            <a:off x="4410875" y="3465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42"/>
          <p:cNvSpPr/>
          <p:nvPr/>
        </p:nvSpPr>
        <p:spPr>
          <a:xfrm>
            <a:off x="4029875" y="34652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2"/>
          <p:cNvSpPr/>
          <p:nvPr/>
        </p:nvSpPr>
        <p:spPr>
          <a:xfrm>
            <a:off x="3725075" y="3160450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42"/>
          <p:cNvSpPr/>
          <p:nvPr/>
        </p:nvSpPr>
        <p:spPr>
          <a:xfrm>
            <a:off x="2582075" y="2045288"/>
            <a:ext cx="171600" cy="163800"/>
          </a:xfrm>
          <a:prstGeom prst="ellipse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42"/>
          <p:cNvSpPr txBox="1"/>
          <p:nvPr/>
        </p:nvSpPr>
        <p:spPr>
          <a:xfrm>
            <a:off x="5788725" y="1168150"/>
            <a:ext cx="28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42"/>
          <p:cNvSpPr txBox="1"/>
          <p:nvPr/>
        </p:nvSpPr>
        <p:spPr>
          <a:xfrm>
            <a:off x="5788725" y="1179250"/>
            <a:ext cx="2414400" cy="21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</a:rPr>
              <a:t>Step 3 </a:t>
            </a:r>
            <a:r>
              <a:rPr b="1" lang="en-GB">
                <a:solidFill>
                  <a:schemeClr val="dk1"/>
                </a:solidFill>
              </a:rPr>
              <a:t>- </a:t>
            </a:r>
            <a:r>
              <a:rPr b="1" lang="en-GB" sz="135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Assign all the points to the closest cluster centroid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</a:rPr>
              <a:t>K = 2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000"/>
              <a:t>(2 clusters)</a:t>
            </a:r>
            <a:endParaRPr b="1" i="1" sz="1000"/>
          </a:p>
        </p:txBody>
      </p:sp>
      <p:cxnSp>
        <p:nvCxnSpPr>
          <p:cNvPr id="543" name="Google Shape;543;p42"/>
          <p:cNvCxnSpPr>
            <a:stCxn id="519" idx="5"/>
            <a:endCxn id="537" idx="1"/>
          </p:cNvCxnSpPr>
          <p:nvPr/>
        </p:nvCxnSpPr>
        <p:spPr>
          <a:xfrm>
            <a:off x="1814145" y="2385862"/>
            <a:ext cx="2622000" cy="11034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lgDashDot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42"/>
          <p:cNvCxnSpPr/>
          <p:nvPr/>
        </p:nvCxnSpPr>
        <p:spPr>
          <a:xfrm flipH="1" rot="10800000">
            <a:off x="2393525" y="1394575"/>
            <a:ext cx="1498500" cy="2926800"/>
          </a:xfrm>
          <a:prstGeom prst="straightConnector1">
            <a:avLst/>
          </a:prstGeom>
          <a:noFill/>
          <a:ln cap="flat" cmpd="sng" w="9525">
            <a:solidFill>
              <a:srgbClr val="FF00FF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3"/>
          <p:cNvSpPr/>
          <p:nvPr/>
        </p:nvSpPr>
        <p:spPr>
          <a:xfrm>
            <a:off x="372275" y="1179250"/>
            <a:ext cx="4971900" cy="3723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in Action !!</a:t>
            </a:r>
            <a:endParaRPr/>
          </a:p>
        </p:txBody>
      </p:sp>
      <p:sp>
        <p:nvSpPr>
          <p:cNvPr id="551" name="Google Shape;551;p43"/>
          <p:cNvSpPr/>
          <p:nvPr/>
        </p:nvSpPr>
        <p:spPr>
          <a:xfrm>
            <a:off x="1058075" y="1636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43"/>
          <p:cNvSpPr/>
          <p:nvPr/>
        </p:nvSpPr>
        <p:spPr>
          <a:xfrm>
            <a:off x="1210475" y="2398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43"/>
          <p:cNvSpPr/>
          <p:nvPr/>
        </p:nvSpPr>
        <p:spPr>
          <a:xfrm>
            <a:off x="1439075" y="1865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43"/>
          <p:cNvSpPr/>
          <p:nvPr/>
        </p:nvSpPr>
        <p:spPr>
          <a:xfrm>
            <a:off x="2048675" y="2017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43"/>
          <p:cNvSpPr/>
          <p:nvPr/>
        </p:nvSpPr>
        <p:spPr>
          <a:xfrm>
            <a:off x="1667675" y="2246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43"/>
          <p:cNvSpPr/>
          <p:nvPr/>
        </p:nvSpPr>
        <p:spPr>
          <a:xfrm>
            <a:off x="1820075" y="2627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3"/>
          <p:cNvSpPr/>
          <p:nvPr/>
        </p:nvSpPr>
        <p:spPr>
          <a:xfrm>
            <a:off x="2201075" y="2474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43"/>
          <p:cNvSpPr/>
          <p:nvPr/>
        </p:nvSpPr>
        <p:spPr>
          <a:xfrm>
            <a:off x="1743875" y="1712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43"/>
          <p:cNvSpPr/>
          <p:nvPr/>
        </p:nvSpPr>
        <p:spPr>
          <a:xfrm>
            <a:off x="1134275" y="2855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43"/>
          <p:cNvSpPr/>
          <p:nvPr/>
        </p:nvSpPr>
        <p:spPr>
          <a:xfrm>
            <a:off x="1972475" y="3008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43"/>
          <p:cNvSpPr/>
          <p:nvPr/>
        </p:nvSpPr>
        <p:spPr>
          <a:xfrm>
            <a:off x="2582075" y="3236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43"/>
          <p:cNvSpPr/>
          <p:nvPr/>
        </p:nvSpPr>
        <p:spPr>
          <a:xfrm>
            <a:off x="2810675" y="3160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43"/>
          <p:cNvSpPr/>
          <p:nvPr/>
        </p:nvSpPr>
        <p:spPr>
          <a:xfrm>
            <a:off x="2886875" y="3541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43"/>
          <p:cNvSpPr/>
          <p:nvPr/>
        </p:nvSpPr>
        <p:spPr>
          <a:xfrm>
            <a:off x="3115475" y="36176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43"/>
          <p:cNvSpPr/>
          <p:nvPr/>
        </p:nvSpPr>
        <p:spPr>
          <a:xfrm>
            <a:off x="3191675" y="33890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43"/>
          <p:cNvSpPr/>
          <p:nvPr/>
        </p:nvSpPr>
        <p:spPr>
          <a:xfrm>
            <a:off x="3496475" y="3693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43"/>
          <p:cNvSpPr/>
          <p:nvPr/>
        </p:nvSpPr>
        <p:spPr>
          <a:xfrm>
            <a:off x="3344075" y="4074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43"/>
          <p:cNvSpPr/>
          <p:nvPr/>
        </p:nvSpPr>
        <p:spPr>
          <a:xfrm>
            <a:off x="2810675" y="4227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43"/>
          <p:cNvSpPr/>
          <p:nvPr/>
        </p:nvSpPr>
        <p:spPr>
          <a:xfrm>
            <a:off x="3420275" y="43796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43"/>
          <p:cNvSpPr/>
          <p:nvPr/>
        </p:nvSpPr>
        <p:spPr>
          <a:xfrm>
            <a:off x="3648875" y="4074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43"/>
          <p:cNvSpPr/>
          <p:nvPr/>
        </p:nvSpPr>
        <p:spPr>
          <a:xfrm>
            <a:off x="3877475" y="4303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43"/>
          <p:cNvSpPr/>
          <p:nvPr/>
        </p:nvSpPr>
        <p:spPr>
          <a:xfrm>
            <a:off x="4029875" y="3922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43"/>
          <p:cNvSpPr/>
          <p:nvPr/>
        </p:nvSpPr>
        <p:spPr>
          <a:xfrm>
            <a:off x="4410875" y="3465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43"/>
          <p:cNvSpPr/>
          <p:nvPr/>
        </p:nvSpPr>
        <p:spPr>
          <a:xfrm>
            <a:off x="4029875" y="3465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43"/>
          <p:cNvSpPr/>
          <p:nvPr/>
        </p:nvSpPr>
        <p:spPr>
          <a:xfrm>
            <a:off x="3725075" y="3160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43"/>
          <p:cNvSpPr/>
          <p:nvPr/>
        </p:nvSpPr>
        <p:spPr>
          <a:xfrm>
            <a:off x="2582075" y="2045288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43"/>
          <p:cNvSpPr txBox="1"/>
          <p:nvPr/>
        </p:nvSpPr>
        <p:spPr>
          <a:xfrm>
            <a:off x="5788725" y="1168150"/>
            <a:ext cx="28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43"/>
          <p:cNvSpPr txBox="1"/>
          <p:nvPr/>
        </p:nvSpPr>
        <p:spPr>
          <a:xfrm>
            <a:off x="5788725" y="1179250"/>
            <a:ext cx="2414400" cy="21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</a:rPr>
              <a:t>Step 3 </a:t>
            </a:r>
            <a:r>
              <a:rPr b="1" lang="en-GB">
                <a:solidFill>
                  <a:schemeClr val="dk1"/>
                </a:solidFill>
              </a:rPr>
              <a:t>- </a:t>
            </a:r>
            <a:r>
              <a:rPr b="1" lang="en-GB" sz="135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Assign all the points to the closest cluster centroid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</a:rPr>
              <a:t>K = 2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000"/>
              <a:t>(2 clusters)</a:t>
            </a:r>
            <a:endParaRPr b="1" i="1" sz="1000"/>
          </a:p>
        </p:txBody>
      </p:sp>
      <p:cxnSp>
        <p:nvCxnSpPr>
          <p:cNvPr id="579" name="Google Shape;579;p43"/>
          <p:cNvCxnSpPr>
            <a:stCxn id="555" idx="5"/>
            <a:endCxn id="573" idx="1"/>
          </p:cNvCxnSpPr>
          <p:nvPr/>
        </p:nvCxnSpPr>
        <p:spPr>
          <a:xfrm>
            <a:off x="1814145" y="2385862"/>
            <a:ext cx="2622000" cy="11034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lgDashDot"/>
            <a:round/>
            <a:headEnd len="med" w="med" type="none"/>
            <a:tailEnd len="med" w="med" type="none"/>
          </a:ln>
        </p:spPr>
      </p:cxnSp>
      <p:cxnSp>
        <p:nvCxnSpPr>
          <p:cNvPr id="580" name="Google Shape;580;p43"/>
          <p:cNvCxnSpPr/>
          <p:nvPr/>
        </p:nvCxnSpPr>
        <p:spPr>
          <a:xfrm flipH="1" rot="10800000">
            <a:off x="2393525" y="1394575"/>
            <a:ext cx="1498500" cy="2926800"/>
          </a:xfrm>
          <a:prstGeom prst="straightConnector1">
            <a:avLst/>
          </a:prstGeom>
          <a:noFill/>
          <a:ln cap="flat" cmpd="sng" w="9525">
            <a:solidFill>
              <a:srgbClr val="FF00FF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44"/>
          <p:cNvSpPr/>
          <p:nvPr/>
        </p:nvSpPr>
        <p:spPr>
          <a:xfrm>
            <a:off x="372275" y="1179250"/>
            <a:ext cx="4971900" cy="3723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in Action !!</a:t>
            </a:r>
            <a:endParaRPr/>
          </a:p>
        </p:txBody>
      </p:sp>
      <p:sp>
        <p:nvSpPr>
          <p:cNvPr id="587" name="Google Shape;587;p44"/>
          <p:cNvSpPr/>
          <p:nvPr/>
        </p:nvSpPr>
        <p:spPr>
          <a:xfrm>
            <a:off x="1058075" y="1636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44"/>
          <p:cNvSpPr/>
          <p:nvPr/>
        </p:nvSpPr>
        <p:spPr>
          <a:xfrm>
            <a:off x="1210475" y="2398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44"/>
          <p:cNvSpPr/>
          <p:nvPr/>
        </p:nvSpPr>
        <p:spPr>
          <a:xfrm>
            <a:off x="1439075" y="1865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44"/>
          <p:cNvSpPr/>
          <p:nvPr/>
        </p:nvSpPr>
        <p:spPr>
          <a:xfrm>
            <a:off x="2048675" y="2017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44"/>
          <p:cNvSpPr/>
          <p:nvPr/>
        </p:nvSpPr>
        <p:spPr>
          <a:xfrm>
            <a:off x="1667675" y="2246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44"/>
          <p:cNvSpPr/>
          <p:nvPr/>
        </p:nvSpPr>
        <p:spPr>
          <a:xfrm>
            <a:off x="1820075" y="2627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44"/>
          <p:cNvSpPr/>
          <p:nvPr/>
        </p:nvSpPr>
        <p:spPr>
          <a:xfrm>
            <a:off x="2201075" y="2474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44"/>
          <p:cNvSpPr/>
          <p:nvPr/>
        </p:nvSpPr>
        <p:spPr>
          <a:xfrm>
            <a:off x="1743875" y="1712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44"/>
          <p:cNvSpPr/>
          <p:nvPr/>
        </p:nvSpPr>
        <p:spPr>
          <a:xfrm>
            <a:off x="1134275" y="2855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44"/>
          <p:cNvSpPr/>
          <p:nvPr/>
        </p:nvSpPr>
        <p:spPr>
          <a:xfrm>
            <a:off x="1972475" y="3008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44"/>
          <p:cNvSpPr/>
          <p:nvPr/>
        </p:nvSpPr>
        <p:spPr>
          <a:xfrm>
            <a:off x="2582075" y="3236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44"/>
          <p:cNvSpPr/>
          <p:nvPr/>
        </p:nvSpPr>
        <p:spPr>
          <a:xfrm>
            <a:off x="2810675" y="3160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44"/>
          <p:cNvSpPr/>
          <p:nvPr/>
        </p:nvSpPr>
        <p:spPr>
          <a:xfrm>
            <a:off x="2886875" y="3541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44"/>
          <p:cNvSpPr/>
          <p:nvPr/>
        </p:nvSpPr>
        <p:spPr>
          <a:xfrm>
            <a:off x="3115475" y="36176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44"/>
          <p:cNvSpPr/>
          <p:nvPr/>
        </p:nvSpPr>
        <p:spPr>
          <a:xfrm>
            <a:off x="3191675" y="33890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44"/>
          <p:cNvSpPr/>
          <p:nvPr/>
        </p:nvSpPr>
        <p:spPr>
          <a:xfrm>
            <a:off x="3496475" y="3693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44"/>
          <p:cNvSpPr/>
          <p:nvPr/>
        </p:nvSpPr>
        <p:spPr>
          <a:xfrm>
            <a:off x="3344075" y="4074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44"/>
          <p:cNvSpPr/>
          <p:nvPr/>
        </p:nvSpPr>
        <p:spPr>
          <a:xfrm>
            <a:off x="2810675" y="4227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44"/>
          <p:cNvSpPr/>
          <p:nvPr/>
        </p:nvSpPr>
        <p:spPr>
          <a:xfrm>
            <a:off x="3420275" y="43796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44"/>
          <p:cNvSpPr/>
          <p:nvPr/>
        </p:nvSpPr>
        <p:spPr>
          <a:xfrm>
            <a:off x="3648875" y="4074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44"/>
          <p:cNvSpPr/>
          <p:nvPr/>
        </p:nvSpPr>
        <p:spPr>
          <a:xfrm>
            <a:off x="3877475" y="4303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44"/>
          <p:cNvSpPr/>
          <p:nvPr/>
        </p:nvSpPr>
        <p:spPr>
          <a:xfrm>
            <a:off x="4029875" y="3922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44"/>
          <p:cNvSpPr/>
          <p:nvPr/>
        </p:nvSpPr>
        <p:spPr>
          <a:xfrm>
            <a:off x="4410875" y="3465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44"/>
          <p:cNvSpPr/>
          <p:nvPr/>
        </p:nvSpPr>
        <p:spPr>
          <a:xfrm>
            <a:off x="4029875" y="3465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44"/>
          <p:cNvSpPr/>
          <p:nvPr/>
        </p:nvSpPr>
        <p:spPr>
          <a:xfrm>
            <a:off x="3725075" y="3160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44"/>
          <p:cNvSpPr/>
          <p:nvPr/>
        </p:nvSpPr>
        <p:spPr>
          <a:xfrm>
            <a:off x="2582075" y="2045288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44"/>
          <p:cNvSpPr txBox="1"/>
          <p:nvPr/>
        </p:nvSpPr>
        <p:spPr>
          <a:xfrm>
            <a:off x="5788725" y="1168150"/>
            <a:ext cx="28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44"/>
          <p:cNvSpPr txBox="1"/>
          <p:nvPr/>
        </p:nvSpPr>
        <p:spPr>
          <a:xfrm>
            <a:off x="5788725" y="1179250"/>
            <a:ext cx="2414400" cy="21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</a:rPr>
              <a:t>Step 4 </a:t>
            </a:r>
            <a:r>
              <a:rPr b="1" lang="en-GB">
                <a:solidFill>
                  <a:schemeClr val="dk1"/>
                </a:solidFill>
              </a:rPr>
              <a:t>- </a:t>
            </a:r>
            <a:r>
              <a:rPr b="1" lang="en-GB" sz="135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Recompute the centroids of newly formed clusters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</a:rPr>
              <a:t>K = 2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000"/>
              <a:t>(2 clusters)</a:t>
            </a:r>
            <a:endParaRPr b="1" i="1" sz="1000"/>
          </a:p>
        </p:txBody>
      </p:sp>
      <p:sp>
        <p:nvSpPr>
          <p:cNvPr id="615" name="Google Shape;615;p44"/>
          <p:cNvSpPr/>
          <p:nvPr/>
        </p:nvSpPr>
        <p:spPr>
          <a:xfrm>
            <a:off x="1877600" y="2312600"/>
            <a:ext cx="210600" cy="187200"/>
          </a:xfrm>
          <a:prstGeom prst="quadArrow">
            <a:avLst>
              <a:gd fmla="val 22500" name="adj1"/>
              <a:gd fmla="val 22500" name="adj2"/>
              <a:gd fmla="val 22500" name="adj3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44"/>
          <p:cNvSpPr/>
          <p:nvPr/>
        </p:nvSpPr>
        <p:spPr>
          <a:xfrm>
            <a:off x="3630200" y="3836600"/>
            <a:ext cx="210600" cy="187200"/>
          </a:xfrm>
          <a:prstGeom prst="quadArrow">
            <a:avLst>
              <a:gd fmla="val 22500" name="adj1"/>
              <a:gd fmla="val 22500" name="adj2"/>
              <a:gd fmla="val 22500" name="adj3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5"/>
          <p:cNvSpPr/>
          <p:nvPr/>
        </p:nvSpPr>
        <p:spPr>
          <a:xfrm>
            <a:off x="372275" y="1179250"/>
            <a:ext cx="4971900" cy="3723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in Action !!</a:t>
            </a:r>
            <a:endParaRPr/>
          </a:p>
        </p:txBody>
      </p:sp>
      <p:sp>
        <p:nvSpPr>
          <p:cNvPr id="623" name="Google Shape;623;p45"/>
          <p:cNvSpPr/>
          <p:nvPr/>
        </p:nvSpPr>
        <p:spPr>
          <a:xfrm>
            <a:off x="1058075" y="1636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45"/>
          <p:cNvSpPr/>
          <p:nvPr/>
        </p:nvSpPr>
        <p:spPr>
          <a:xfrm>
            <a:off x="1210475" y="2398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45"/>
          <p:cNvSpPr/>
          <p:nvPr/>
        </p:nvSpPr>
        <p:spPr>
          <a:xfrm>
            <a:off x="1439075" y="1865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45"/>
          <p:cNvSpPr/>
          <p:nvPr/>
        </p:nvSpPr>
        <p:spPr>
          <a:xfrm>
            <a:off x="2048675" y="2017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45"/>
          <p:cNvSpPr/>
          <p:nvPr/>
        </p:nvSpPr>
        <p:spPr>
          <a:xfrm>
            <a:off x="1667675" y="2246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45"/>
          <p:cNvSpPr/>
          <p:nvPr/>
        </p:nvSpPr>
        <p:spPr>
          <a:xfrm>
            <a:off x="1820075" y="2627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45"/>
          <p:cNvSpPr/>
          <p:nvPr/>
        </p:nvSpPr>
        <p:spPr>
          <a:xfrm>
            <a:off x="2201075" y="2474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45"/>
          <p:cNvSpPr/>
          <p:nvPr/>
        </p:nvSpPr>
        <p:spPr>
          <a:xfrm>
            <a:off x="1743875" y="1712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45"/>
          <p:cNvSpPr/>
          <p:nvPr/>
        </p:nvSpPr>
        <p:spPr>
          <a:xfrm>
            <a:off x="1134275" y="2855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45"/>
          <p:cNvSpPr/>
          <p:nvPr/>
        </p:nvSpPr>
        <p:spPr>
          <a:xfrm>
            <a:off x="1972475" y="3008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45"/>
          <p:cNvSpPr/>
          <p:nvPr/>
        </p:nvSpPr>
        <p:spPr>
          <a:xfrm>
            <a:off x="2582075" y="3236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45"/>
          <p:cNvSpPr/>
          <p:nvPr/>
        </p:nvSpPr>
        <p:spPr>
          <a:xfrm>
            <a:off x="2810675" y="3160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45"/>
          <p:cNvSpPr/>
          <p:nvPr/>
        </p:nvSpPr>
        <p:spPr>
          <a:xfrm>
            <a:off x="2886875" y="3541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45"/>
          <p:cNvSpPr/>
          <p:nvPr/>
        </p:nvSpPr>
        <p:spPr>
          <a:xfrm>
            <a:off x="3115475" y="36176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45"/>
          <p:cNvSpPr/>
          <p:nvPr/>
        </p:nvSpPr>
        <p:spPr>
          <a:xfrm>
            <a:off x="3191675" y="33890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45"/>
          <p:cNvSpPr/>
          <p:nvPr/>
        </p:nvSpPr>
        <p:spPr>
          <a:xfrm>
            <a:off x="3496475" y="3693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45"/>
          <p:cNvSpPr/>
          <p:nvPr/>
        </p:nvSpPr>
        <p:spPr>
          <a:xfrm>
            <a:off x="3344075" y="4074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45"/>
          <p:cNvSpPr/>
          <p:nvPr/>
        </p:nvSpPr>
        <p:spPr>
          <a:xfrm>
            <a:off x="2810675" y="4227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45"/>
          <p:cNvSpPr/>
          <p:nvPr/>
        </p:nvSpPr>
        <p:spPr>
          <a:xfrm>
            <a:off x="3420275" y="43796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45"/>
          <p:cNvSpPr/>
          <p:nvPr/>
        </p:nvSpPr>
        <p:spPr>
          <a:xfrm>
            <a:off x="3648875" y="4074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45"/>
          <p:cNvSpPr/>
          <p:nvPr/>
        </p:nvSpPr>
        <p:spPr>
          <a:xfrm>
            <a:off x="3877475" y="4303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45"/>
          <p:cNvSpPr/>
          <p:nvPr/>
        </p:nvSpPr>
        <p:spPr>
          <a:xfrm>
            <a:off x="4029875" y="3922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45"/>
          <p:cNvSpPr/>
          <p:nvPr/>
        </p:nvSpPr>
        <p:spPr>
          <a:xfrm>
            <a:off x="4410875" y="3465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45"/>
          <p:cNvSpPr/>
          <p:nvPr/>
        </p:nvSpPr>
        <p:spPr>
          <a:xfrm>
            <a:off x="4029875" y="3465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45"/>
          <p:cNvSpPr/>
          <p:nvPr/>
        </p:nvSpPr>
        <p:spPr>
          <a:xfrm>
            <a:off x="3725075" y="3160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45"/>
          <p:cNvSpPr/>
          <p:nvPr/>
        </p:nvSpPr>
        <p:spPr>
          <a:xfrm>
            <a:off x="2582075" y="2045288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45"/>
          <p:cNvSpPr txBox="1"/>
          <p:nvPr/>
        </p:nvSpPr>
        <p:spPr>
          <a:xfrm>
            <a:off x="5788725" y="1168150"/>
            <a:ext cx="28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45"/>
          <p:cNvSpPr txBox="1"/>
          <p:nvPr/>
        </p:nvSpPr>
        <p:spPr>
          <a:xfrm>
            <a:off x="5788725" y="1179250"/>
            <a:ext cx="24144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</a:rPr>
              <a:t>Step 5 </a:t>
            </a:r>
            <a:r>
              <a:rPr b="1" lang="en-GB">
                <a:solidFill>
                  <a:schemeClr val="dk1"/>
                </a:solidFill>
              </a:rPr>
              <a:t>- </a:t>
            </a:r>
            <a:r>
              <a:rPr b="1" lang="en-GB" sz="135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Repeat steps 3 and 4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</a:rPr>
              <a:t>K = 2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000"/>
              <a:t>(2 clusters)</a:t>
            </a:r>
            <a:endParaRPr b="1" i="1" sz="1000"/>
          </a:p>
        </p:txBody>
      </p:sp>
      <p:sp>
        <p:nvSpPr>
          <p:cNvPr id="651" name="Google Shape;651;p45"/>
          <p:cNvSpPr/>
          <p:nvPr/>
        </p:nvSpPr>
        <p:spPr>
          <a:xfrm>
            <a:off x="1877600" y="2312600"/>
            <a:ext cx="210600" cy="187200"/>
          </a:xfrm>
          <a:prstGeom prst="quadArrow">
            <a:avLst>
              <a:gd fmla="val 22500" name="adj1"/>
              <a:gd fmla="val 22500" name="adj2"/>
              <a:gd fmla="val 22500" name="adj3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45"/>
          <p:cNvSpPr/>
          <p:nvPr/>
        </p:nvSpPr>
        <p:spPr>
          <a:xfrm>
            <a:off x="3630200" y="3836600"/>
            <a:ext cx="210600" cy="187200"/>
          </a:xfrm>
          <a:prstGeom prst="quadArrow">
            <a:avLst>
              <a:gd fmla="val 22500" name="adj1"/>
              <a:gd fmla="val 22500" name="adj2"/>
              <a:gd fmla="val 22500" name="adj3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3" name="Google Shape;653;p45"/>
          <p:cNvCxnSpPr/>
          <p:nvPr/>
        </p:nvCxnSpPr>
        <p:spPr>
          <a:xfrm flipH="1" rot="10800000">
            <a:off x="1339850" y="1457150"/>
            <a:ext cx="3207900" cy="31218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46"/>
          <p:cNvSpPr/>
          <p:nvPr/>
        </p:nvSpPr>
        <p:spPr>
          <a:xfrm>
            <a:off x="372275" y="1179250"/>
            <a:ext cx="4971900" cy="3723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K-Means in Action !!</a:t>
            </a:r>
            <a:endParaRPr/>
          </a:p>
        </p:txBody>
      </p:sp>
      <p:sp>
        <p:nvSpPr>
          <p:cNvPr id="660" name="Google Shape;660;p46"/>
          <p:cNvSpPr/>
          <p:nvPr/>
        </p:nvSpPr>
        <p:spPr>
          <a:xfrm>
            <a:off x="1058075" y="1636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46"/>
          <p:cNvSpPr/>
          <p:nvPr/>
        </p:nvSpPr>
        <p:spPr>
          <a:xfrm>
            <a:off x="1210475" y="2398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46"/>
          <p:cNvSpPr/>
          <p:nvPr/>
        </p:nvSpPr>
        <p:spPr>
          <a:xfrm>
            <a:off x="1439075" y="1865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46"/>
          <p:cNvSpPr/>
          <p:nvPr/>
        </p:nvSpPr>
        <p:spPr>
          <a:xfrm>
            <a:off x="2048675" y="20174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46"/>
          <p:cNvSpPr/>
          <p:nvPr/>
        </p:nvSpPr>
        <p:spPr>
          <a:xfrm>
            <a:off x="1667675" y="2246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46"/>
          <p:cNvSpPr/>
          <p:nvPr/>
        </p:nvSpPr>
        <p:spPr>
          <a:xfrm>
            <a:off x="1820075" y="2627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46"/>
          <p:cNvSpPr/>
          <p:nvPr/>
        </p:nvSpPr>
        <p:spPr>
          <a:xfrm>
            <a:off x="2201075" y="2474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46"/>
          <p:cNvSpPr/>
          <p:nvPr/>
        </p:nvSpPr>
        <p:spPr>
          <a:xfrm>
            <a:off x="1743875" y="1712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46"/>
          <p:cNvSpPr/>
          <p:nvPr/>
        </p:nvSpPr>
        <p:spPr>
          <a:xfrm>
            <a:off x="1134275" y="28556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46"/>
          <p:cNvSpPr/>
          <p:nvPr/>
        </p:nvSpPr>
        <p:spPr>
          <a:xfrm>
            <a:off x="1972475" y="3008050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46"/>
          <p:cNvSpPr/>
          <p:nvPr/>
        </p:nvSpPr>
        <p:spPr>
          <a:xfrm>
            <a:off x="2582075" y="32366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46"/>
          <p:cNvSpPr/>
          <p:nvPr/>
        </p:nvSpPr>
        <p:spPr>
          <a:xfrm>
            <a:off x="2810675" y="3160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46"/>
          <p:cNvSpPr/>
          <p:nvPr/>
        </p:nvSpPr>
        <p:spPr>
          <a:xfrm>
            <a:off x="2886875" y="3541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46"/>
          <p:cNvSpPr/>
          <p:nvPr/>
        </p:nvSpPr>
        <p:spPr>
          <a:xfrm>
            <a:off x="3115475" y="36176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46"/>
          <p:cNvSpPr/>
          <p:nvPr/>
        </p:nvSpPr>
        <p:spPr>
          <a:xfrm>
            <a:off x="3191675" y="33890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46"/>
          <p:cNvSpPr/>
          <p:nvPr/>
        </p:nvSpPr>
        <p:spPr>
          <a:xfrm>
            <a:off x="3496475" y="3693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46"/>
          <p:cNvSpPr/>
          <p:nvPr/>
        </p:nvSpPr>
        <p:spPr>
          <a:xfrm>
            <a:off x="3344075" y="4074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46"/>
          <p:cNvSpPr/>
          <p:nvPr/>
        </p:nvSpPr>
        <p:spPr>
          <a:xfrm>
            <a:off x="2810675" y="4227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46"/>
          <p:cNvSpPr/>
          <p:nvPr/>
        </p:nvSpPr>
        <p:spPr>
          <a:xfrm>
            <a:off x="3420275" y="43796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46"/>
          <p:cNvSpPr/>
          <p:nvPr/>
        </p:nvSpPr>
        <p:spPr>
          <a:xfrm>
            <a:off x="3648875" y="40748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46"/>
          <p:cNvSpPr/>
          <p:nvPr/>
        </p:nvSpPr>
        <p:spPr>
          <a:xfrm>
            <a:off x="3877475" y="4303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46"/>
          <p:cNvSpPr/>
          <p:nvPr/>
        </p:nvSpPr>
        <p:spPr>
          <a:xfrm>
            <a:off x="4029875" y="3922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46"/>
          <p:cNvSpPr/>
          <p:nvPr/>
        </p:nvSpPr>
        <p:spPr>
          <a:xfrm>
            <a:off x="4410875" y="3465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46"/>
          <p:cNvSpPr/>
          <p:nvPr/>
        </p:nvSpPr>
        <p:spPr>
          <a:xfrm>
            <a:off x="4029875" y="34652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46"/>
          <p:cNvSpPr/>
          <p:nvPr/>
        </p:nvSpPr>
        <p:spPr>
          <a:xfrm>
            <a:off x="3725075" y="3160450"/>
            <a:ext cx="171600" cy="163800"/>
          </a:xfrm>
          <a:prstGeom prst="ellipse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46"/>
          <p:cNvSpPr/>
          <p:nvPr/>
        </p:nvSpPr>
        <p:spPr>
          <a:xfrm>
            <a:off x="2582075" y="2045288"/>
            <a:ext cx="171600" cy="163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46"/>
          <p:cNvSpPr txBox="1"/>
          <p:nvPr/>
        </p:nvSpPr>
        <p:spPr>
          <a:xfrm>
            <a:off x="5788725" y="1168150"/>
            <a:ext cx="28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46"/>
          <p:cNvSpPr txBox="1"/>
          <p:nvPr/>
        </p:nvSpPr>
        <p:spPr>
          <a:xfrm>
            <a:off x="5788725" y="1179250"/>
            <a:ext cx="2414400" cy="19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1"/>
                </a:solidFill>
              </a:rPr>
              <a:t>Step 5 </a:t>
            </a:r>
            <a:r>
              <a:rPr b="1" lang="en-GB">
                <a:solidFill>
                  <a:schemeClr val="dk1"/>
                </a:solidFill>
              </a:rPr>
              <a:t>- </a:t>
            </a:r>
            <a:r>
              <a:rPr b="1" lang="en-GB" sz="135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Repeat steps 3 and 4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</a:rPr>
              <a:t>K = 2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000"/>
              <a:t>(2 clusters)</a:t>
            </a:r>
            <a:endParaRPr b="1" i="1" sz="10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230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50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Stopping Criteria for K-Means Clustering</a:t>
            </a:r>
            <a:endParaRPr sz="2500"/>
          </a:p>
        </p:txBody>
      </p:sp>
      <p:sp>
        <p:nvSpPr>
          <p:cNvPr id="693" name="Google Shape;693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8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5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There are essentially three stopping criteria that can be adopted to stop the K-means algorithm:</a:t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4325" lvl="0" marL="457200" rtl="0" algn="just">
              <a:lnSpc>
                <a:spcPct val="183333"/>
              </a:lnSpc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350"/>
              <a:buFont typeface="Lato"/>
              <a:buChar char="●"/>
            </a:pPr>
            <a:r>
              <a:rPr lang="en-GB" sz="135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Centroids of newly formed clusters do not change</a:t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4325" lvl="0" marL="457200" rtl="0" algn="just">
              <a:lnSpc>
                <a:spcPct val="183333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Font typeface="Lato"/>
              <a:buChar char="●"/>
            </a:pPr>
            <a:r>
              <a:rPr lang="en-GB" sz="135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Points remain in the same cluster</a:t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4325" lvl="0" marL="457200" rtl="0" algn="just">
              <a:lnSpc>
                <a:spcPct val="183333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350"/>
              <a:buFont typeface="Lato"/>
              <a:buChar char="●"/>
            </a:pPr>
            <a:r>
              <a:rPr lang="en-GB" sz="1350">
                <a:solidFill>
                  <a:srgbClr val="2222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Maximum number of iterations is reached</a:t>
            </a:r>
            <a:endParaRPr sz="1350">
              <a:solidFill>
                <a:srgbClr val="2222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8"/>
          <p:cNvSpPr txBox="1"/>
          <p:nvPr/>
        </p:nvSpPr>
        <p:spPr>
          <a:xfrm>
            <a:off x="169850" y="507150"/>
            <a:ext cx="79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Time for Hands On</a:t>
            </a:r>
            <a:endParaRPr b="1"/>
          </a:p>
        </p:txBody>
      </p:sp>
      <p:sp>
        <p:nvSpPr>
          <p:cNvPr id="699" name="Google Shape;699;p48"/>
          <p:cNvSpPr txBox="1"/>
          <p:nvPr/>
        </p:nvSpPr>
        <p:spPr>
          <a:xfrm>
            <a:off x="667000" y="1348475"/>
            <a:ext cx="6510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Download dataset from </a:t>
            </a:r>
            <a:r>
              <a:rPr b="1" lang="en-GB" sz="24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bit.ly/day8_dataset</a:t>
            </a:r>
            <a:endParaRPr b="1" sz="2400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Get Colab notebook from </a:t>
            </a:r>
            <a:r>
              <a:rPr b="1" lang="en-GB" sz="24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bit.ly/day8_notebook</a:t>
            </a:r>
            <a:endParaRPr b="1"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Please give your feedback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7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bit.ly/day8_feedback</a:t>
            </a:r>
            <a:endParaRPr b="1" sz="33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Connect with us on Instagram</a:t>
            </a:r>
            <a:endParaRPr/>
          </a:p>
        </p:txBody>
      </p:sp>
      <p:pic>
        <p:nvPicPr>
          <p:cNvPr id="710" name="Google Shape;71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700" y="1017725"/>
            <a:ext cx="514488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711" name="Google Shape;711;p50"/>
          <p:cNvSpPr txBox="1"/>
          <p:nvPr/>
        </p:nvSpPr>
        <p:spPr>
          <a:xfrm>
            <a:off x="6147750" y="1230600"/>
            <a:ext cx="2684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</a:rPr>
              <a:t>instagram.com/tbh.ind</a:t>
            </a:r>
            <a:endParaRPr b="1" sz="18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Please give your feedback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700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bit.ly/day7_feedback </a:t>
            </a:r>
            <a:endParaRPr b="1" sz="33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6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7001" y="199745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6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9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6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9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1550" y="2661975"/>
            <a:ext cx="731786" cy="837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6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9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1550" y="266197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89012" y="2630049"/>
            <a:ext cx="1157262" cy="83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6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9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3288" y="2758500"/>
            <a:ext cx="1074150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21124" y="1490310"/>
            <a:ext cx="1074150" cy="906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07637" y="2630050"/>
            <a:ext cx="901125" cy="9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87424" y="1460938"/>
            <a:ext cx="860025" cy="9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51550" y="266197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07625" y="3803951"/>
            <a:ext cx="860026" cy="8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flipH="1">
            <a:off x="3163285" y="3919549"/>
            <a:ext cx="1074164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173275" y="3636625"/>
            <a:ext cx="1301325" cy="13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flipH="1">
            <a:off x="7416977" y="1145293"/>
            <a:ext cx="1301323" cy="1306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489012" y="2630049"/>
            <a:ext cx="1157262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688750" y="3791250"/>
            <a:ext cx="860025" cy="11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can we group these together?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820976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9801" y="1525050"/>
            <a:ext cx="901125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3288" y="2758500"/>
            <a:ext cx="1074150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21124" y="1490310"/>
            <a:ext cx="1074150" cy="906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07637" y="2630050"/>
            <a:ext cx="901125" cy="9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87424" y="1460938"/>
            <a:ext cx="860025" cy="96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51550" y="2661975"/>
            <a:ext cx="731786" cy="837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07625" y="3803951"/>
            <a:ext cx="860026" cy="860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flipH="1">
            <a:off x="3163285" y="3919549"/>
            <a:ext cx="1074164" cy="71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173275" y="3636625"/>
            <a:ext cx="1301325" cy="13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flipH="1">
            <a:off x="7416977" y="1145293"/>
            <a:ext cx="1301323" cy="1306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489012" y="2630049"/>
            <a:ext cx="1157262" cy="8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688750" y="3791250"/>
            <a:ext cx="860025" cy="11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